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8"/>
  </p:notesMasterIdLst>
  <p:sldIdLst>
    <p:sldId id="256" r:id="rId2"/>
    <p:sldId id="31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307" r:id="rId11"/>
    <p:sldId id="308" r:id="rId12"/>
    <p:sldId id="309" r:id="rId13"/>
    <p:sldId id="299" r:id="rId14"/>
    <p:sldId id="300" r:id="rId15"/>
    <p:sldId id="310" r:id="rId16"/>
    <p:sldId id="301" r:id="rId17"/>
    <p:sldId id="302" r:id="rId18"/>
    <p:sldId id="303" r:id="rId19"/>
    <p:sldId id="304" r:id="rId20"/>
    <p:sldId id="305" r:id="rId21"/>
    <p:sldId id="306" r:id="rId22"/>
    <p:sldId id="257" r:id="rId23"/>
    <p:sldId id="287" r:id="rId24"/>
    <p:sldId id="269" r:id="rId25"/>
    <p:sldId id="289" r:id="rId26"/>
    <p:sldId id="270" r:id="rId27"/>
    <p:sldId id="271" r:id="rId28"/>
    <p:sldId id="280" r:id="rId29"/>
    <p:sldId id="281" r:id="rId30"/>
    <p:sldId id="272" r:id="rId31"/>
    <p:sldId id="273" r:id="rId32"/>
    <p:sldId id="274" r:id="rId33"/>
    <p:sldId id="291" r:id="rId34"/>
    <p:sldId id="275" r:id="rId35"/>
    <p:sldId id="276" r:id="rId36"/>
    <p:sldId id="277" r:id="rId37"/>
    <p:sldId id="285" r:id="rId38"/>
    <p:sldId id="278" r:id="rId39"/>
    <p:sldId id="313" r:id="rId40"/>
    <p:sldId id="312" r:id="rId41"/>
    <p:sldId id="288" r:id="rId42"/>
    <p:sldId id="279" r:id="rId43"/>
    <p:sldId id="283" r:id="rId44"/>
    <p:sldId id="284" r:id="rId45"/>
    <p:sldId id="290" r:id="rId46"/>
    <p:sldId id="268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7193"/>
  </p:normalViewPr>
  <p:slideViewPr>
    <p:cSldViewPr snapToGrid="0" snapToObjects="1">
      <p:cViewPr varScale="1">
        <p:scale>
          <a:sx n="152" d="100"/>
          <a:sy n="152" d="100"/>
        </p:scale>
        <p:origin x="1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63FA9-E8F8-5341-8973-648719021740}" type="datetimeFigureOut">
              <a:rPr lang="en-KR" smtClean="0"/>
              <a:t>2021/04/16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A8202-0A12-D842-92D7-2C73E764635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2746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8202-0A12-D842-92D7-2C73E764635F}" type="slidenum">
              <a:rPr lang="en-KR" smtClean="0"/>
              <a:t>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810326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Source: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indico.io</a:t>
            </a:r>
            <a:r>
              <a:rPr lang="en-US" altLang="ko-KR" dirty="0"/>
              <a:t>/blog/odsc-2018-effective-transfer-learning-for-nlp/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8202-0A12-D842-92D7-2C73E764635F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09651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ratsgo.github.io</a:t>
            </a:r>
            <a:r>
              <a:rPr lang="en-US" dirty="0"/>
              <a:t>/</a:t>
            </a:r>
            <a:r>
              <a:rPr lang="en-US" dirty="0" err="1"/>
              <a:t>nlpbook</a:t>
            </a:r>
            <a:r>
              <a:rPr lang="en-US" dirty="0"/>
              <a:t>/docs/introduction/transfer/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8202-0A12-D842-92D7-2C73E764635F}" type="slidenum">
              <a:rPr lang="en-KR" smtClean="0"/>
              <a:t>44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29149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der.io/thesis/neural_transfer_learning_for_nlp.pdf#page=64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5846-7E30-074F-A74F-7B6DE10F1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2000" b="1" cap="none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[NLP Study – Chapter 18]</a:t>
            </a:r>
            <a:br>
              <a:rPr lang="en-US" dirty="0"/>
            </a:br>
            <a:br>
              <a:rPr lang="en-US" sz="6000" dirty="0"/>
            </a:br>
            <a:r>
              <a:rPr lang="en-US" sz="6000" b="1" cap="none" dirty="0"/>
              <a:t>Transfer Learning for NLP</a:t>
            </a:r>
            <a:endParaRPr lang="en-KR" sz="60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6F751-602A-1942-8B4B-64B58D6B2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2021-04-16</a:t>
            </a:r>
          </a:p>
          <a:p>
            <a:r>
              <a:rPr lang="ko-KR" altLang="en-US" dirty="0" err="1"/>
              <a:t>노동명</a:t>
            </a:r>
            <a:r>
              <a:rPr lang="ko-KR" altLang="en-US" cap="none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cap="none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cap="none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dmnoh@yonsei.ac.kr</a:t>
            </a:r>
            <a:r>
              <a:rPr lang="en-US" altLang="ko-KR" cap="none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KR" cap="none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3317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79B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F4C7AC-AD5F-B14E-8C40-20A7B3FA3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098" y="643467"/>
            <a:ext cx="97738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46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EE78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F83595-307C-354D-9A7E-1A277A848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0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1FE602-2164-8C4C-95C0-F02143CE8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019" y="643467"/>
            <a:ext cx="10037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A5E4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E0C6FC-547C-804F-94E3-847FF8AA5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39" y="643467"/>
            <a:ext cx="9904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D8B02B3-4A37-8C4C-9F60-07A699BFB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1833" y="643467"/>
            <a:ext cx="994833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33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6FE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CAA5DC-B432-DA4A-AD1A-87361963C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571" y="643467"/>
            <a:ext cx="981685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675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1DF008-34D8-E247-985C-2FABEBFB0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019" y="643467"/>
            <a:ext cx="10037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68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5BB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5222AC-5E4B-1F4B-A6BB-E222FE0CD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09098" y="643467"/>
            <a:ext cx="97738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53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2C4A50-A785-314F-BD99-0BDEC26C0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528" y="643467"/>
            <a:ext cx="99929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70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6DDF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DCE8C6-51AD-8F49-99CE-983DDE277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39" y="643467"/>
            <a:ext cx="9904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2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134">
            <a:extLst>
              <a:ext uri="{FF2B5EF4-FFF2-40B4-BE49-F238E27FC236}">
                <a16:creationId xmlns:a16="http://schemas.microsoft.com/office/drawing/2014/main" id="{2FAC8C30-93FA-4F99-80C4-C952D83A4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053" name="Picture 136">
            <a:extLst>
              <a:ext uri="{FF2B5EF4-FFF2-40B4-BE49-F238E27FC236}">
                <a16:creationId xmlns:a16="http://schemas.microsoft.com/office/drawing/2014/main" id="{F3ACDE2A-6BC1-4786-87B1-F7DA35351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A2CC8B5-9886-4AFA-BE09-6178A4ED3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87F32A0E-05A0-47B4-AA1E-84704ACC6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A731EC3-9556-4509-8379-DDBE0D4EB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C09998D-DF6E-4049-9B52-07852E498E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7" r="25838"/>
          <a:stretch/>
        </p:blipFill>
        <p:spPr bwMode="auto">
          <a:xfrm>
            <a:off x="854123" y="643467"/>
            <a:ext cx="495078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08521A-F1FB-114C-A12A-34530F84E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433" y="2279830"/>
            <a:ext cx="5372099" cy="2806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3CD82-67D0-5E45-AB50-9E8DFDDA8D97}"/>
              </a:ext>
            </a:extLst>
          </p:cNvPr>
          <p:cNvSpPr txBox="1"/>
          <p:nvPr/>
        </p:nvSpPr>
        <p:spPr>
          <a:xfrm>
            <a:off x="6558455" y="729586"/>
            <a:ext cx="495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Effective</a:t>
            </a:r>
            <a:r>
              <a:rPr lang="ko-KR" altLang="en-US" b="1" dirty="0"/>
              <a:t> </a:t>
            </a:r>
            <a:r>
              <a:rPr lang="en-US" altLang="ko-KR" b="1" dirty="0"/>
              <a:t>Transfer</a:t>
            </a:r>
            <a:r>
              <a:rPr lang="ko-KR" altLang="en-US" b="1" dirty="0"/>
              <a:t> </a:t>
            </a:r>
            <a:r>
              <a:rPr lang="en-US" altLang="ko-KR" b="1" dirty="0"/>
              <a:t>Learning</a:t>
            </a:r>
            <a:r>
              <a:rPr lang="ko-KR" altLang="en-US" b="1" dirty="0"/>
              <a:t> </a:t>
            </a:r>
            <a:r>
              <a:rPr lang="en-US" altLang="ko-KR" b="1" dirty="0"/>
              <a:t>for</a:t>
            </a:r>
            <a:r>
              <a:rPr lang="ko-KR" altLang="en-US" b="1" dirty="0"/>
              <a:t> </a:t>
            </a:r>
            <a:r>
              <a:rPr lang="en-US" altLang="ko-KR" b="1" dirty="0"/>
              <a:t>NLP</a:t>
            </a:r>
            <a:r>
              <a:rPr lang="ko-KR" altLang="en-US" b="1" dirty="0"/>
              <a:t> </a:t>
            </a:r>
            <a:br>
              <a:rPr lang="en-US" altLang="ko-KR" b="1" dirty="0"/>
            </a:b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Madison</a:t>
            </a:r>
            <a:r>
              <a:rPr lang="ko-KR" altLang="en-US" dirty="0"/>
              <a:t> </a:t>
            </a:r>
            <a:r>
              <a:rPr lang="en-US" altLang="ko-KR" dirty="0"/>
              <a:t>May</a:t>
            </a:r>
          </a:p>
          <a:p>
            <a:endParaRPr lang="en-US" dirty="0"/>
          </a:p>
          <a:p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en-US" altLang="ko-KR" dirty="0"/>
              <a:t>ODSC</a:t>
            </a:r>
            <a:r>
              <a:rPr lang="ko-KR" altLang="en-US" dirty="0"/>
              <a:t> </a:t>
            </a:r>
            <a:r>
              <a:rPr lang="en-US" altLang="ko-KR" dirty="0"/>
              <a:t>East</a:t>
            </a:r>
            <a:r>
              <a:rPr lang="ko-KR" altLang="en-US" dirty="0"/>
              <a:t> </a:t>
            </a:r>
            <a:r>
              <a:rPr lang="en-US" altLang="ko-KR" dirty="0"/>
              <a:t>2018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421336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9FDF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97B1D5-DD24-654A-AF4C-68BFDB577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4929" y="643467"/>
            <a:ext cx="1022214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3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8740E9-2E56-CA4D-BE56-804F2CE92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019" y="643467"/>
            <a:ext cx="10037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088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5789-9061-DF43-B967-A152EBBFF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  <a:endParaRPr lang="en-KR" dirty="0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9FD2-DAD9-1740-9289-31FA93287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특정 태스크를 학습한 모델을 다른 태스크 수행에 </a:t>
            </a:r>
            <a:r>
              <a:rPr lang="ko-KR" altLang="en-US" dirty="0"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재사용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하는 기법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사람이 새로운 지식을 배울 때 이전에 쌓아왔던 지식을 다시 써먹는 것과 유사</a:t>
            </a:r>
            <a:endParaRPr lang="en-US" altLang="ko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Rectangle 15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전이학습(transfer learning) 재밌고 쉽게 이해하기 by bskyvision">
            <a:extLst>
              <a:ext uri="{FF2B5EF4-FFF2-40B4-BE49-F238E27FC236}">
                <a16:creationId xmlns:a16="http://schemas.microsoft.com/office/drawing/2014/main" id="{6BD4139B-23C8-6D47-9C78-1EB03A839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26" y="1666117"/>
            <a:ext cx="4821551" cy="276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4364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BE97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47CE23D-19FA-9A40-A573-7E1A7569B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1130" y="643467"/>
            <a:ext cx="702973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06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9" name="Straight Connector 7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5789-9061-DF43-B967-A152EBBFF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  <a:endParaRPr lang="en-KR" dirty="0"/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9FD2-DAD9-1740-9289-31FA93287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Upstream Task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(Task1) vs. 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Downstream Task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(Task2)</a:t>
            </a:r>
          </a:p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업스트림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태스크 학습 과정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b="1" dirty="0">
                <a:highlight>
                  <a:srgbClr val="FF00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Pretrain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일반적 사항을 사전에 학습시켜서 범용적으로 활용할 수 있는 모델을 미리 만들어 놓는 방법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다운스트림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태스크 학습 과정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: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파인튜닝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제로샷러닝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원샷러닝</a:t>
            </a:r>
            <a:r>
              <a:rPr lang="en-US" altLang="ko-KR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,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b="1" dirty="0" err="1">
                <a:highlight>
                  <a:srgbClr val="FFFF00"/>
                </a:highlight>
                <a:latin typeface="Malgun Gothic" panose="020B0503020000020004" pitchFamily="34" charset="-127"/>
                <a:ea typeface="Malgun Gothic" panose="020B0503020000020004" pitchFamily="34" charset="-127"/>
              </a:rPr>
              <a:t>퓨샷러닝</a:t>
            </a:r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등 여러 방식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용어</a:t>
            </a:r>
            <a:r>
              <a:rPr lang="en-US" altLang="ko-KR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존재</a:t>
            </a:r>
            <a:endParaRPr lang="en-KR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031" name="Group 7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2" name="Rectangle 7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459B05-28F1-BB44-A8B8-CC7A4644C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26" y="2042932"/>
            <a:ext cx="4821551" cy="201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771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6B4830A6-DF83-4F42-98F7-76D20895267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738716"/>
            <a:ext cx="10905066" cy="338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70EE09-6FB2-424F-A0C6-80C6C674A086}"/>
              </a:ext>
            </a:extLst>
          </p:cNvPr>
          <p:cNvSpPr txBox="1"/>
          <p:nvPr/>
        </p:nvSpPr>
        <p:spPr>
          <a:xfrm>
            <a:off x="867905" y="821410"/>
            <a:ext cx="488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General Procedure of Sequential Transfer Learning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55954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D68F-B505-5B4E-8C15-B5C1723D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dirty="0"/>
              <a:t>Upstream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D6B13-BABF-3042-A5FE-F17FDA7E6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989855" cy="3450613"/>
          </a:xfrm>
        </p:spPr>
        <p:txBody>
          <a:bodyPr>
            <a:normAutofit/>
          </a:bodyPr>
          <a:lstStyle/>
          <a:p>
            <a:r>
              <a:rPr lang="ko-KR" altLang="en-US" b="1" dirty="0"/>
              <a:t>해당 자연어의 풍부한 문맥</a:t>
            </a:r>
            <a:r>
              <a:rPr lang="en-US" altLang="ko-KR" b="1" dirty="0"/>
              <a:t>(context)</a:t>
            </a:r>
            <a:r>
              <a:rPr lang="ko-KR" altLang="en-US" b="1" dirty="0"/>
              <a:t>을 </a:t>
            </a:r>
            <a:r>
              <a:rPr lang="ko-KR" alt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모델에 내재화</a:t>
            </a:r>
            <a:r>
              <a:rPr lang="en-US" altLang="ko-KR" b="1" dirty="0">
                <a:solidFill>
                  <a:srgbClr val="FF0000"/>
                </a:solidFill>
                <a:highlight>
                  <a:srgbClr val="FFFF00"/>
                </a:highlight>
              </a:rPr>
              <a:t>(representation)</a:t>
            </a:r>
          </a:p>
          <a:p>
            <a:r>
              <a:rPr lang="ko-KR" altLang="en-US" dirty="0"/>
              <a:t>다양한 </a:t>
            </a:r>
            <a:r>
              <a:rPr lang="ko-KR" altLang="en-US" dirty="0" err="1"/>
              <a:t>다운스트림</a:t>
            </a:r>
            <a:r>
              <a:rPr lang="ko-KR" altLang="en-US" dirty="0"/>
              <a:t> 태스크에 적용해 성능</a:t>
            </a:r>
            <a:r>
              <a:rPr lang="en-US" altLang="ko-KR" dirty="0"/>
              <a:t>(</a:t>
            </a:r>
            <a:r>
              <a:rPr lang="ko-KR" altLang="en-US" dirty="0"/>
              <a:t>정확도</a:t>
            </a:r>
            <a:r>
              <a:rPr lang="en-US" altLang="ko-KR" dirty="0"/>
              <a:t>)</a:t>
            </a:r>
            <a:r>
              <a:rPr lang="ko-KR" altLang="en-US" dirty="0"/>
              <a:t> 제고</a:t>
            </a:r>
            <a:endParaRPr lang="en-US" altLang="ko-KR" dirty="0"/>
          </a:p>
          <a:p>
            <a:r>
              <a:rPr lang="ko-KR" altLang="en-US" dirty="0" err="1"/>
              <a:t>업스트림</a:t>
            </a:r>
            <a:r>
              <a:rPr lang="ko-KR" altLang="en-US" dirty="0"/>
              <a:t> 태스크 예시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>
                <a:solidFill>
                  <a:srgbClr val="FF0000"/>
                </a:solidFill>
              </a:rPr>
              <a:t>다음 단어 맞추기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r>
              <a:rPr lang="en-US" altLang="ko-KR" dirty="0"/>
              <a:t>=NWP</a:t>
            </a:r>
            <a:br>
              <a:rPr lang="en-US" altLang="ko-KR" dirty="0"/>
            </a:br>
            <a:r>
              <a:rPr lang="en-US" altLang="ko-KR" dirty="0"/>
              <a:t>			(GPT</a:t>
            </a:r>
            <a:r>
              <a:rPr lang="ko-KR" altLang="en-US" dirty="0"/>
              <a:t> 계열 수행 방식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언어 모델</a:t>
            </a:r>
            <a:r>
              <a:rPr lang="en-US" altLang="ko-KR" sz="1800" b="1" dirty="0"/>
              <a:t>(Language Model)</a:t>
            </a:r>
            <a:r>
              <a:rPr lang="en-US" altLang="ko-KR" b="1" dirty="0"/>
              <a:t>: </a:t>
            </a:r>
            <a:r>
              <a:rPr lang="ko-KR" altLang="en-US" dirty="0"/>
              <a:t>다음 단어 맞추기로 </a:t>
            </a:r>
            <a:r>
              <a:rPr lang="ko-KR" altLang="en-US" dirty="0" err="1"/>
              <a:t>업스트림</a:t>
            </a:r>
            <a:r>
              <a:rPr lang="ko-KR" altLang="en-US" dirty="0"/>
              <a:t> 태스크 수행한 모델 지칭</a:t>
            </a:r>
            <a:endParaRPr lang="en-KR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EFB8AC0-F3FA-6F4E-850A-AAA233E98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7272" y="4255761"/>
            <a:ext cx="3177581" cy="9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4AE5F65-73CC-EE4D-99D4-9AF031AAF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7272" y="2547222"/>
            <a:ext cx="3177581" cy="88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C0A80-CFEE-F649-B7C1-DD1D09FA40C7}"/>
              </a:ext>
            </a:extLst>
          </p:cNvPr>
          <p:cNvSpPr txBox="1"/>
          <p:nvPr/>
        </p:nvSpPr>
        <p:spPr>
          <a:xfrm>
            <a:off x="7877272" y="2177890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다음 단어 맞추기</a:t>
            </a:r>
            <a:endParaRPr lang="en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5047E-381C-8048-86D3-44FE3A9D9824}"/>
              </a:ext>
            </a:extLst>
          </p:cNvPr>
          <p:cNvSpPr txBox="1"/>
          <p:nvPr/>
        </p:nvSpPr>
        <p:spPr>
          <a:xfrm>
            <a:off x="7877272" y="3901944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/>
              <a:t>전체 단어 확률 업데이트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3879760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D68F-B505-5B4E-8C15-B5C1723D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dirty="0"/>
              <a:t>Upstream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D6B13-BABF-3042-A5FE-F17FDA7E6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989855" cy="345061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업스트림</a:t>
            </a:r>
            <a:r>
              <a:rPr lang="ko-KR" altLang="en-US" dirty="0"/>
              <a:t> 태스크 예시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>
                <a:solidFill>
                  <a:srgbClr val="FF0000"/>
                </a:solidFill>
              </a:rPr>
              <a:t>빈칸 채우기</a:t>
            </a:r>
            <a:r>
              <a:rPr lang="en-US" altLang="ko-KR" dirty="0"/>
              <a:t>”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			(BERT</a:t>
            </a:r>
            <a:r>
              <a:rPr lang="ko-KR" altLang="en-US" dirty="0"/>
              <a:t> 계열 수행 방식</a:t>
            </a:r>
            <a:r>
              <a:rPr lang="en-US" altLang="ko-KR" dirty="0"/>
              <a:t>)</a:t>
            </a:r>
          </a:p>
          <a:p>
            <a:r>
              <a:rPr lang="ko-KR" altLang="en-US" b="1" dirty="0"/>
              <a:t>마스크</a:t>
            </a:r>
            <a:r>
              <a:rPr lang="en-US" altLang="ko-KR" b="1" dirty="0"/>
              <a:t> </a:t>
            </a:r>
            <a:r>
              <a:rPr lang="ko-KR" altLang="en-US" b="1" dirty="0"/>
              <a:t>언어</a:t>
            </a:r>
            <a:r>
              <a:rPr lang="en-US" altLang="ko-KR" b="1" dirty="0"/>
              <a:t> </a:t>
            </a:r>
            <a:r>
              <a:rPr lang="ko-KR" altLang="en-US" b="1" dirty="0"/>
              <a:t>모델</a:t>
            </a:r>
            <a:r>
              <a:rPr lang="en-US" altLang="ko-KR" sz="1800" b="1" dirty="0"/>
              <a:t>(MLM: Masked Language Model)</a:t>
            </a:r>
            <a:r>
              <a:rPr lang="en-US" altLang="ko-KR" dirty="0"/>
              <a:t>: </a:t>
            </a:r>
            <a:r>
              <a:rPr lang="ko-KR" altLang="en-US" dirty="0"/>
              <a:t>빈칸채우기로 </a:t>
            </a:r>
            <a:r>
              <a:rPr lang="ko-KR" altLang="en-US" dirty="0" err="1"/>
              <a:t>업스트림</a:t>
            </a:r>
            <a:r>
              <a:rPr lang="ko-KR" altLang="en-US" dirty="0"/>
              <a:t> 태스크를 수행한 모델</a:t>
            </a:r>
            <a:endParaRPr lang="en-US" altLang="ko-KR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D7815BC-8DDE-BD4B-9C3D-3A8D859D9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7272" y="4274646"/>
            <a:ext cx="3177581" cy="95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D1E76D24-662E-8C4D-9A8B-04CE9C37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77272" y="2586838"/>
            <a:ext cx="3177581" cy="9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C0A80-CFEE-F649-B7C1-DD1D09FA40C7}"/>
              </a:ext>
            </a:extLst>
          </p:cNvPr>
          <p:cNvSpPr txBox="1"/>
          <p:nvPr/>
        </p:nvSpPr>
        <p:spPr>
          <a:xfrm>
            <a:off x="7877272" y="2177890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/>
              <a:t>빈칸 채우기</a:t>
            </a:r>
            <a:endParaRPr lang="en-KR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65047E-381C-8048-86D3-44FE3A9D9824}"/>
              </a:ext>
            </a:extLst>
          </p:cNvPr>
          <p:cNvSpPr txBox="1"/>
          <p:nvPr/>
        </p:nvSpPr>
        <p:spPr>
          <a:xfrm>
            <a:off x="7877272" y="3901944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1400" dirty="0"/>
              <a:t>전체 단어 확률 업데이트</a:t>
            </a:r>
            <a:endParaRPr lang="en-KR" sz="1400" dirty="0"/>
          </a:p>
        </p:txBody>
      </p:sp>
    </p:spTree>
    <p:extLst>
      <p:ext uri="{BB962C8B-B14F-4D97-AF65-F5344CB8AC3E}">
        <p14:creationId xmlns:p14="http://schemas.microsoft.com/office/powerpoint/2010/main" val="34874761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D68F-B505-5B4E-8C15-B5C1723D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dirty="0"/>
              <a:t>Upstream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D6B13-BABF-3042-A5FE-F17FDA7E6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807331" cy="345061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딥러닝</a:t>
            </a:r>
            <a:r>
              <a:rPr lang="ko-KR" altLang="en-US" dirty="0"/>
              <a:t> 이용한 </a:t>
            </a:r>
            <a:r>
              <a:rPr lang="en-US" altLang="ko-KR" b="1" dirty="0"/>
              <a:t>NLP </a:t>
            </a:r>
            <a:r>
              <a:rPr lang="ko-KR" altLang="en-US" b="1" dirty="0"/>
              <a:t>연구 초기</a:t>
            </a:r>
            <a:r>
              <a:rPr lang="ko-KR" altLang="en-US" dirty="0"/>
              <a:t>에는 사전학습으로 </a:t>
            </a:r>
            <a:r>
              <a:rPr lang="en-US" altLang="ko-KR" b="1" dirty="0">
                <a:solidFill>
                  <a:srgbClr val="FF0000"/>
                </a:solidFill>
              </a:rPr>
              <a:t>Word embedding </a:t>
            </a:r>
            <a:r>
              <a:rPr lang="ko-KR" altLang="en-US" b="1" dirty="0">
                <a:solidFill>
                  <a:srgbClr val="FF0000"/>
                </a:solidFill>
              </a:rPr>
              <a:t>기술</a:t>
            </a:r>
            <a:r>
              <a:rPr lang="en-US" altLang="ko-KR" dirty="0"/>
              <a:t> </a:t>
            </a:r>
            <a:r>
              <a:rPr lang="ko-KR" altLang="en-US" dirty="0"/>
              <a:t>사용됨</a:t>
            </a:r>
            <a:endParaRPr lang="en-US" altLang="ko-KR" dirty="0"/>
          </a:p>
          <a:p>
            <a:r>
              <a:rPr lang="ko-KR" altLang="en-US" dirty="0"/>
              <a:t>단어 의미를 다차원 공간에 </a:t>
            </a:r>
            <a:r>
              <a:rPr lang="ko-KR" altLang="en-US" b="1" dirty="0" err="1"/>
              <a:t>벡터화</a:t>
            </a:r>
            <a:endParaRPr lang="en-US" altLang="ko-KR" b="1" dirty="0"/>
          </a:p>
          <a:p>
            <a:r>
              <a:rPr lang="ko-KR" altLang="en-US" b="1" dirty="0"/>
              <a:t>단어들 간 </a:t>
            </a:r>
            <a:r>
              <a:rPr lang="ko-KR" altLang="en-US" b="1" dirty="0">
                <a:highlight>
                  <a:srgbClr val="FFFF00"/>
                </a:highlight>
              </a:rPr>
              <a:t>의미상 관계</a:t>
            </a:r>
            <a:r>
              <a:rPr lang="ko-KR" altLang="en-US" b="1" dirty="0"/>
              <a:t> 유지하기 위해 수학적 기법 사용</a:t>
            </a:r>
            <a:br>
              <a:rPr lang="en-US" altLang="ko-KR" b="1" dirty="0"/>
            </a:br>
            <a:r>
              <a:rPr lang="en-US" altLang="ko-KR" dirty="0"/>
              <a:t>(ex. Word2vec, </a:t>
            </a:r>
            <a:r>
              <a:rPr lang="en-US" altLang="ko-KR" dirty="0" err="1"/>
              <a:t>OpenAI</a:t>
            </a:r>
            <a:r>
              <a:rPr lang="en-US" altLang="ko-KR" dirty="0"/>
              <a:t> GPT, </a:t>
            </a:r>
            <a:r>
              <a:rPr lang="en-US" altLang="ko-KR" dirty="0" err="1"/>
              <a:t>ELMo</a:t>
            </a:r>
            <a:r>
              <a:rPr lang="en-US" altLang="ko-KR" dirty="0"/>
              <a:t>, BERT)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31D75A-89A5-9C4C-BDCF-1A963CC7C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314" y="2730350"/>
            <a:ext cx="4960443" cy="202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9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1587617-1CD9-4BB4-8FDB-02547523F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2359BEA-F467-446B-9ED2-7DE4AE394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E9D68F-B505-5B4E-8C15-B5C1723D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9" y="4459039"/>
            <a:ext cx="8643011" cy="5515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ko-KR" altLang="en-US" sz="3600" dirty="0" err="1"/>
              <a:t>사전학습</a:t>
            </a:r>
            <a:r>
              <a:rPr lang="en-US" altLang="ko-KR" sz="3600" dirty="0"/>
              <a:t> </a:t>
            </a:r>
            <a:r>
              <a:rPr lang="ko-KR" altLang="en-US" sz="3600" dirty="0"/>
              <a:t>모델 구조 비교</a:t>
            </a:r>
            <a:r>
              <a:rPr lang="en-US" altLang="ko-KR" sz="3600" dirty="0"/>
              <a:t> (</a:t>
            </a:r>
            <a:r>
              <a:rPr lang="en-US" altLang="ko-KR" sz="3600" cap="none" dirty="0"/>
              <a:t>BERT, GPT, </a:t>
            </a:r>
            <a:r>
              <a:rPr lang="en-US" altLang="ko-KR" sz="3600" cap="none" dirty="0" err="1"/>
              <a:t>EMLo</a:t>
            </a:r>
            <a:r>
              <a:rPr lang="en-US" altLang="ko-KR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D6B13-BABF-3042-A5FE-F17FDA7E6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729" y="5016709"/>
            <a:ext cx="8643011" cy="457219"/>
          </a:xfrm>
        </p:spPr>
        <p:txBody>
          <a:bodyPr vert="horz" lIns="91440" tIns="91440" rIns="91440" bIns="91440" rtlCol="0">
            <a:normAutofit/>
          </a:bodyPr>
          <a:lstStyle/>
          <a:p>
            <a:pPr marL="0" indent="0">
              <a:buNone/>
            </a:pPr>
            <a:r>
              <a:rPr lang="ko-KR" altLang="en-US" sz="1600" cap="all" dirty="0"/>
              <a:t> </a:t>
            </a:r>
            <a:endParaRPr lang="en-US" altLang="ko-KR" sz="1600" cap="all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6E81724-3DAF-B34A-BF2C-47F12AA5F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37" y="1367403"/>
            <a:ext cx="8648601" cy="220539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C4A58F-EDCB-42E6-BB21-2D410EF0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5027185"/>
            <a:ext cx="864301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CEF18BD6-B169-4CEE-BB3D-71DFD6A8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C253CD2-F713-407C-B979-22CDBA531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2DBA71B-5429-9543-B9DA-DFEBF8535779}"/>
              </a:ext>
            </a:extLst>
          </p:cNvPr>
          <p:cNvSpPr txBox="1"/>
          <p:nvPr/>
        </p:nvSpPr>
        <p:spPr>
          <a:xfrm>
            <a:off x="6851176" y="3725839"/>
            <a:ext cx="368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정방향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>
                <a:solidFill>
                  <a:srgbClr val="FF0000"/>
                </a:solidFill>
              </a:rPr>
              <a:t>LSTM</a:t>
            </a:r>
            <a:r>
              <a:rPr lang="ko-KR" altLang="en-US" sz="1400" dirty="0">
                <a:solidFill>
                  <a:srgbClr val="FF0000"/>
                </a:solidFill>
              </a:rPr>
              <a:t>과 역방향 </a:t>
            </a:r>
            <a:r>
              <a:rPr lang="en-US" altLang="ko-KR" sz="1400" dirty="0">
                <a:solidFill>
                  <a:srgbClr val="FF0000"/>
                </a:solidFill>
              </a:rPr>
              <a:t>LSTM</a:t>
            </a:r>
            <a:r>
              <a:rPr lang="ko-KR" altLang="en-US" sz="1400" dirty="0">
                <a:solidFill>
                  <a:srgbClr val="FF0000"/>
                </a:solidFill>
              </a:rPr>
              <a:t>을 각각 훈련시키는 방식의 </a:t>
            </a:r>
            <a:r>
              <a:rPr lang="ko-KR" altLang="en-US" sz="1400" dirty="0" err="1">
                <a:solidFill>
                  <a:srgbClr val="FF0000"/>
                </a:solidFill>
              </a:rPr>
              <a:t>단방향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언어모델</a:t>
            </a:r>
            <a:endParaRPr lang="en-KR" sz="1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DF8B0-ACFB-C14C-8769-74DB5F5E36B9}"/>
              </a:ext>
            </a:extLst>
          </p:cNvPr>
          <p:cNvSpPr txBox="1"/>
          <p:nvPr/>
        </p:nvSpPr>
        <p:spPr>
          <a:xfrm>
            <a:off x="4212045" y="3725840"/>
            <a:ext cx="2134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rgbClr val="FF0000"/>
                </a:solidFill>
              </a:rPr>
              <a:t>단방향</a:t>
            </a:r>
            <a:r>
              <a:rPr lang="ko-KR" altLang="en-US" sz="1400" dirty="0">
                <a:solidFill>
                  <a:srgbClr val="FF0000"/>
                </a:solidFill>
              </a:rPr>
              <a:t> 설계 </a:t>
            </a:r>
            <a:r>
              <a:rPr lang="en-US" altLang="ko-KR" sz="1400" dirty="0">
                <a:solidFill>
                  <a:srgbClr val="FF0000"/>
                </a:solidFill>
              </a:rPr>
              <a:t>Transformer</a:t>
            </a:r>
            <a:endParaRPr lang="en-KR" sz="1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039B97-3331-3A4E-BC3C-E0A55393D804}"/>
              </a:ext>
            </a:extLst>
          </p:cNvPr>
          <p:cNvSpPr txBox="1"/>
          <p:nvPr/>
        </p:nvSpPr>
        <p:spPr>
          <a:xfrm>
            <a:off x="1919221" y="3725840"/>
            <a:ext cx="2134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양방향 설계 </a:t>
            </a:r>
            <a:r>
              <a:rPr lang="en-US" altLang="ko-KR" sz="1400" dirty="0">
                <a:solidFill>
                  <a:srgbClr val="FF0000"/>
                </a:solidFill>
              </a:rPr>
              <a:t>Transformer</a:t>
            </a:r>
            <a:endParaRPr lang="en-K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229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56A8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62BFA24-846D-2A43-9167-F59E36090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99528" y="643467"/>
            <a:ext cx="99929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36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158DA-46F0-5A4E-BE26-4A8D12F7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683" y="1240076"/>
            <a:ext cx="2727813" cy="458452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단순히 보면</a:t>
            </a:r>
            <a:r>
              <a:rPr lang="en-US" altLang="ko-KR" dirty="0">
                <a:solidFill>
                  <a:srgbClr val="FFFFFF"/>
                </a:solidFill>
              </a:rPr>
              <a:t>,</a:t>
            </a:r>
            <a:r>
              <a:rPr lang="ko-KR" altLang="en-US" dirty="0">
                <a:solidFill>
                  <a:srgbClr val="FFFFFF"/>
                </a:solidFill>
              </a:rPr>
              <a:t> 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모두가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b="1" dirty="0">
                <a:solidFill>
                  <a:srgbClr val="FFFFFF"/>
                </a:solidFill>
              </a:rPr>
              <a:t>분류 과제 수행 모델</a:t>
            </a:r>
            <a:endParaRPr lang="en-KR" b="1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581C2-E628-6D48-95B0-DE3601A15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594" y="1240077"/>
            <a:ext cx="6034827" cy="4916465"/>
          </a:xfrm>
        </p:spPr>
        <p:txBody>
          <a:bodyPr anchor="t">
            <a:normAutofit fontScale="92500" lnSpcReduction="10000"/>
          </a:bodyPr>
          <a:lstStyle/>
          <a:p>
            <a:r>
              <a:rPr lang="ko-KR" altLang="en-US" dirty="0" err="1"/>
              <a:t>언어모델과</a:t>
            </a:r>
            <a:r>
              <a:rPr lang="ko-KR" altLang="en-US" dirty="0"/>
              <a:t> 마스크 </a:t>
            </a:r>
            <a:r>
              <a:rPr lang="ko-KR" altLang="en-US" dirty="0" err="1"/>
              <a:t>언어모델</a:t>
            </a:r>
            <a:r>
              <a:rPr lang="ko-KR" altLang="en-US" dirty="0"/>
              <a:t> 모두 본질은 </a:t>
            </a:r>
            <a:r>
              <a:rPr lang="ko-KR" altLang="en-US" b="1" dirty="0">
                <a:highlight>
                  <a:srgbClr val="FFFF00"/>
                </a:highlight>
              </a:rPr>
              <a:t>분류</a:t>
            </a:r>
            <a:r>
              <a:rPr lang="en-US" altLang="ko-KR" b="1" dirty="0">
                <a:highlight>
                  <a:srgbClr val="FFFF00"/>
                </a:highlight>
              </a:rPr>
              <a:t>(classification) </a:t>
            </a:r>
            <a:r>
              <a:rPr lang="ko-KR" altLang="en-US" b="1" dirty="0">
                <a:highlight>
                  <a:srgbClr val="FFFF00"/>
                </a:highlight>
              </a:rPr>
              <a:t>과제</a:t>
            </a:r>
            <a:r>
              <a:rPr lang="ko-KR" altLang="en-US" dirty="0"/>
              <a:t>를 수행하는 모델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자연어 입력을 받아 전체 어휘 각각에 </a:t>
            </a:r>
            <a:r>
              <a:rPr lang="en-US" altLang="ko-KR" dirty="0"/>
              <a:t>‘</a:t>
            </a:r>
            <a:r>
              <a:rPr lang="ko-KR" altLang="en-US" b="1" dirty="0" err="1"/>
              <a:t>확률값</a:t>
            </a:r>
            <a:r>
              <a:rPr lang="en-US" altLang="ko-KR" dirty="0"/>
              <a:t>’</a:t>
            </a:r>
            <a:r>
              <a:rPr lang="ko-KR" altLang="en-US" dirty="0"/>
              <a:t> 부여</a:t>
            </a:r>
            <a:endParaRPr lang="en-US" altLang="ko-KR" dirty="0"/>
          </a:p>
          <a:p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감성 분석이 분류해야 할 범주가 </a:t>
            </a:r>
            <a:r>
              <a:rPr lang="en-US" altLang="ko-KR" dirty="0"/>
              <a:t>3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긍정</a:t>
            </a:r>
            <a:r>
              <a:rPr lang="en-US" altLang="ko-KR" dirty="0"/>
              <a:t>,</a:t>
            </a:r>
            <a:r>
              <a:rPr lang="ko-KR" altLang="en-US" dirty="0"/>
              <a:t> 중립</a:t>
            </a:r>
            <a:r>
              <a:rPr lang="en-US" altLang="ko-KR" dirty="0"/>
              <a:t>,</a:t>
            </a:r>
            <a:r>
              <a:rPr lang="ko-KR" altLang="en-US" dirty="0"/>
              <a:t> 부정</a:t>
            </a:r>
            <a:r>
              <a:rPr lang="en-US" altLang="ko-KR" dirty="0"/>
              <a:t>)</a:t>
            </a:r>
            <a:r>
              <a:rPr lang="ko-KR" altLang="en-US" dirty="0"/>
              <a:t>인 반면</a:t>
            </a:r>
            <a:r>
              <a:rPr lang="en-US" altLang="ko-KR" dirty="0"/>
              <a:t>,</a:t>
            </a:r>
            <a:r>
              <a:rPr lang="ko-KR" altLang="en-US" dirty="0"/>
              <a:t> 언어모델에서는 </a:t>
            </a:r>
            <a:r>
              <a:rPr lang="ko-KR" altLang="en-US" b="1" dirty="0"/>
              <a:t>분류 대상 범주 수</a:t>
            </a:r>
            <a:r>
              <a:rPr lang="ko-KR" altLang="en-US" dirty="0"/>
              <a:t>가 학습 대상 언어의 전체 어휘 수가 되는 셈</a:t>
            </a:r>
            <a:endParaRPr lang="en-KR" dirty="0"/>
          </a:p>
          <a:p>
            <a:endParaRPr lang="en-US" altLang="ko-KR" dirty="0"/>
          </a:p>
          <a:p>
            <a:r>
              <a:rPr lang="ko-KR" altLang="en-US" b="1" dirty="0" err="1"/>
              <a:t>언어모델</a:t>
            </a:r>
            <a:r>
              <a:rPr lang="en-US" altLang="ko-KR" dirty="0"/>
              <a:t>:</a:t>
            </a:r>
            <a:r>
              <a:rPr lang="ko-KR" altLang="en-US" dirty="0"/>
              <a:t> 입력 다음에 올 단어로써 얼마나 </a:t>
            </a:r>
            <a:r>
              <a:rPr lang="ko-KR" altLang="en-US" dirty="0" err="1"/>
              <a:t>자연스러운지</a:t>
            </a:r>
            <a:endParaRPr lang="en-US" altLang="ko-KR" dirty="0"/>
          </a:p>
          <a:p>
            <a:r>
              <a:rPr lang="ko-KR" altLang="en-US" b="1" dirty="0"/>
              <a:t>마스크 </a:t>
            </a:r>
            <a:r>
              <a:rPr lang="ko-KR" altLang="en-US" b="1" dirty="0" err="1"/>
              <a:t>언어모델</a:t>
            </a:r>
            <a:r>
              <a:rPr lang="en-US" altLang="ko-KR" dirty="0"/>
              <a:t>:</a:t>
            </a:r>
            <a:r>
              <a:rPr lang="ko-KR" altLang="en-US" dirty="0"/>
              <a:t> 빈칸에 올 단어로써 얼마나 </a:t>
            </a:r>
            <a:r>
              <a:rPr lang="ko-KR" altLang="en-US" dirty="0" err="1"/>
              <a:t>그럴듯한지</a:t>
            </a:r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40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D68F-B505-5B4E-8C15-B5C1723D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dirty="0"/>
              <a:t>Downstream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D6B13-BABF-3042-A5FE-F17FDA7E6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10217257" cy="345061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업스트림</a:t>
            </a:r>
            <a:r>
              <a:rPr lang="ko-KR" altLang="en-US" dirty="0"/>
              <a:t> 태스크로 프리트레인한 목적은 결국 </a:t>
            </a:r>
            <a:r>
              <a:rPr lang="ko-KR" altLang="en-US" b="1" dirty="0" err="1"/>
              <a:t>다운스트림</a:t>
            </a:r>
            <a:r>
              <a:rPr lang="ko-KR" altLang="en-US" b="1" dirty="0"/>
              <a:t> 태스크</a:t>
            </a:r>
            <a:r>
              <a:rPr lang="en-US" altLang="ko-KR" b="1" dirty="0"/>
              <a:t>(</a:t>
            </a:r>
            <a:r>
              <a:rPr lang="ko-KR" altLang="en-US" b="1" dirty="0"/>
              <a:t>최종 과제</a:t>
            </a:r>
            <a:r>
              <a:rPr lang="en-US" altLang="ko-KR" b="1" dirty="0"/>
              <a:t>)</a:t>
            </a:r>
            <a:r>
              <a:rPr lang="ko-KR" altLang="en-US" dirty="0" err="1"/>
              <a:t>를</a:t>
            </a:r>
            <a:r>
              <a:rPr lang="ko-KR" altLang="en-US" dirty="0"/>
              <a:t> 잘하기 위함</a:t>
            </a:r>
            <a:endParaRPr lang="en-US" altLang="ko-KR" dirty="0"/>
          </a:p>
          <a:p>
            <a:r>
              <a:rPr lang="ko-KR" altLang="en-US" dirty="0"/>
              <a:t>보통 프리트레인을 마친 모델을 구조 변경 없이 그대로 사용하거나</a:t>
            </a:r>
            <a:r>
              <a:rPr lang="en-US" altLang="ko-KR" dirty="0"/>
              <a:t>,</a:t>
            </a:r>
            <a:r>
              <a:rPr lang="ko-KR" altLang="en-US" dirty="0"/>
              <a:t> 여기에 작은 추가 모듈을 덧붙인 형태로 수행</a:t>
            </a:r>
            <a:endParaRPr lang="en-US" altLang="ko-KR" dirty="0"/>
          </a:p>
          <a:p>
            <a:r>
              <a:rPr lang="ko-KR" altLang="en-US" dirty="0" err="1"/>
              <a:t>다운스트림</a:t>
            </a:r>
            <a:r>
              <a:rPr lang="ko-KR" altLang="en-US" dirty="0"/>
              <a:t> 태스크 역시 </a:t>
            </a:r>
            <a:r>
              <a:rPr lang="ko-KR" altLang="en-US" b="1" dirty="0">
                <a:highlight>
                  <a:srgbClr val="FFFF00"/>
                </a:highlight>
              </a:rPr>
              <a:t>본질은 분류</a:t>
            </a:r>
            <a:r>
              <a:rPr lang="en-US" altLang="ko-KR" b="1" dirty="0">
                <a:highlight>
                  <a:srgbClr val="FFFF00"/>
                </a:highlight>
              </a:rPr>
              <a:t>(Classification)</a:t>
            </a:r>
          </a:p>
          <a:p>
            <a:pPr lvl="1"/>
            <a:r>
              <a:rPr lang="ko-KR" altLang="en-US" dirty="0"/>
              <a:t>즉</a:t>
            </a:r>
            <a:r>
              <a:rPr lang="en-US" altLang="ko-KR" dirty="0"/>
              <a:t>,</a:t>
            </a:r>
            <a:r>
              <a:rPr lang="ko-KR" altLang="en-US" dirty="0"/>
              <a:t> 자연어 입력을 받아 해당 입력이 </a:t>
            </a:r>
            <a:r>
              <a:rPr lang="en-US" altLang="ko-KR" dirty="0"/>
              <a:t>‘</a:t>
            </a:r>
            <a:r>
              <a:rPr lang="ko-KR" altLang="en-US" dirty="0"/>
              <a:t>어떤 범주</a:t>
            </a:r>
            <a:r>
              <a:rPr lang="en-US" altLang="ko-KR" dirty="0"/>
              <a:t>’</a:t>
            </a:r>
            <a:r>
              <a:rPr lang="ko-KR" altLang="en-US" dirty="0"/>
              <a:t>에 해당하는지 확률 형태로 반환</a:t>
            </a:r>
            <a:endParaRPr lang="en-US" altLang="ko-KR" dirty="0"/>
          </a:p>
          <a:p>
            <a:pPr lvl="1"/>
            <a:r>
              <a:rPr lang="ko-KR" altLang="en-US" dirty="0"/>
              <a:t>문장 생성을 제외한 대부분의 과제에서 </a:t>
            </a:r>
            <a:r>
              <a:rPr lang="ko-KR" altLang="en-US" dirty="0" err="1"/>
              <a:t>프리트레인</a:t>
            </a:r>
            <a:r>
              <a:rPr lang="ko-KR" altLang="en-US" dirty="0"/>
              <a:t> 마친 </a:t>
            </a:r>
            <a:r>
              <a:rPr lang="ko-KR" altLang="en-US" b="1" dirty="0">
                <a:solidFill>
                  <a:srgbClr val="FF0000"/>
                </a:solidFill>
              </a:rPr>
              <a:t>마스크 언어 모델</a:t>
            </a:r>
            <a:r>
              <a:rPr lang="en-US" altLang="ko-KR" b="1" dirty="0">
                <a:solidFill>
                  <a:srgbClr val="FF0000"/>
                </a:solidFill>
              </a:rPr>
              <a:t>(BERT </a:t>
            </a:r>
            <a:r>
              <a:rPr lang="ko-KR" altLang="en-US" b="1" dirty="0">
                <a:solidFill>
                  <a:srgbClr val="FF0000"/>
                </a:solidFill>
              </a:rPr>
              <a:t>계열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796006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5E1A-A465-C34F-9C32-0A9A4D68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dirty="0"/>
              <a:t>Downstream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문서 분류</a:t>
            </a:r>
            <a:br>
              <a:rPr lang="en-US" altLang="ko-KR" dirty="0"/>
            </a:br>
            <a:r>
              <a:rPr lang="en-US" altLang="ko-KR" dirty="0"/>
              <a:t>				      </a:t>
            </a:r>
            <a:r>
              <a:rPr lang="en-US" altLang="ko-KR" sz="2000" cap="none" dirty="0">
                <a:latin typeface="+mn-lt"/>
                <a:ea typeface="+mn-ea"/>
                <a:cs typeface="+mn-cs"/>
              </a:rPr>
              <a:t>(Document Classification)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F762-205E-7A4F-8572-51E0B42D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ko-KR" altLang="en-US" dirty="0"/>
              <a:t>자연어 입력</a:t>
            </a:r>
            <a:r>
              <a:rPr lang="en-US" altLang="ko-KR" dirty="0"/>
              <a:t>(</a:t>
            </a:r>
            <a:r>
              <a:rPr lang="ko-KR" altLang="en-US" dirty="0"/>
              <a:t>문서 혹은 문장</a:t>
            </a:r>
            <a:r>
              <a:rPr lang="en-US" altLang="ko-KR" dirty="0"/>
              <a:t>)</a:t>
            </a:r>
            <a:r>
              <a:rPr lang="ko-KR" altLang="en-US" dirty="0"/>
              <a:t>을 받아 해당 입력이 </a:t>
            </a:r>
            <a:r>
              <a:rPr lang="ko-KR" altLang="en-US" b="1" dirty="0"/>
              <a:t>어떤 범주</a:t>
            </a:r>
            <a:r>
              <a:rPr lang="en-US" altLang="ko-KR" b="1" dirty="0"/>
              <a:t>(</a:t>
            </a:r>
            <a:r>
              <a:rPr lang="ko-KR" altLang="en-US" b="1" dirty="0"/>
              <a:t>긍정</a:t>
            </a:r>
            <a:r>
              <a:rPr lang="en-US" altLang="ko-KR" b="1" dirty="0"/>
              <a:t>,</a:t>
            </a:r>
            <a:r>
              <a:rPr lang="ko-KR" altLang="en-US" b="1" dirty="0"/>
              <a:t> 중립</a:t>
            </a:r>
            <a:r>
              <a:rPr lang="en-US" altLang="ko-KR" b="1" dirty="0"/>
              <a:t>,</a:t>
            </a:r>
            <a:r>
              <a:rPr lang="ko-KR" altLang="en-US" b="1" dirty="0"/>
              <a:t> 부정</a:t>
            </a:r>
            <a:r>
              <a:rPr lang="en-US" altLang="ko-KR" b="1" dirty="0"/>
              <a:t>)</a:t>
            </a:r>
            <a:r>
              <a:rPr lang="ko-KR" altLang="en-US" b="1" dirty="0"/>
              <a:t>에 속하는지</a:t>
            </a:r>
            <a:r>
              <a:rPr lang="ko-KR" altLang="en-US" dirty="0"/>
              <a:t> 그 </a:t>
            </a:r>
            <a:r>
              <a:rPr lang="ko-KR" altLang="en-US" dirty="0" err="1"/>
              <a:t>확률값</a:t>
            </a:r>
            <a:r>
              <a:rPr lang="ko-KR" altLang="en-US" dirty="0"/>
              <a:t> 반환</a:t>
            </a:r>
            <a:endParaRPr lang="en-US" altLang="ko-KR" dirty="0"/>
          </a:p>
          <a:p>
            <a:r>
              <a:rPr lang="ko-KR" altLang="en-US" dirty="0" err="1"/>
              <a:t>프리트레인</a:t>
            </a:r>
            <a:r>
              <a:rPr lang="ko-KR" altLang="en-US" dirty="0"/>
              <a:t> 마친 마스크 </a:t>
            </a:r>
            <a:r>
              <a:rPr lang="ko-KR" altLang="en-US" dirty="0" err="1"/>
              <a:t>언어모델</a:t>
            </a:r>
            <a:r>
              <a:rPr lang="ko-KR" altLang="en-US" dirty="0"/>
              <a:t> 위에 작은 모듈을 하나 더 쌓아 문서 전체의 범주를 분류하는 방식</a:t>
            </a:r>
            <a:endParaRPr lang="en-K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F773101-E9D3-BC43-88E0-7BB794DF7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128897"/>
            <a:ext cx="4960443" cy="322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181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A782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sing Transfer Learning for NLP with Small Data | by Manu Suryavansh |  Insight">
            <a:extLst>
              <a:ext uri="{FF2B5EF4-FFF2-40B4-BE49-F238E27FC236}">
                <a16:creationId xmlns:a16="http://schemas.microsoft.com/office/drawing/2014/main" id="{070CF1B7-2D7E-2A4F-9951-E591E0EADD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839047"/>
            <a:ext cx="10905066" cy="517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8421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5E1A-A465-C34F-9C32-0A9A4D68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dirty="0"/>
              <a:t>Downstream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개체명</a:t>
            </a:r>
            <a:r>
              <a:rPr lang="ko-KR" altLang="en-US" dirty="0"/>
              <a:t> 인식</a:t>
            </a:r>
            <a:br>
              <a:rPr lang="en-US" altLang="ko-KR" dirty="0"/>
            </a:br>
            <a:r>
              <a:rPr lang="en-US" altLang="ko-KR" dirty="0"/>
              <a:t>				     </a:t>
            </a:r>
            <a:r>
              <a:rPr lang="en-US" altLang="ko-KR" sz="2000" cap="none" dirty="0">
                <a:latin typeface="+mn-lt"/>
                <a:ea typeface="+mn-ea"/>
                <a:cs typeface="+mn-cs"/>
              </a:rPr>
              <a:t>(NER: Named Entity Recognition)</a:t>
            </a:r>
            <a:endParaRPr lang="en-KR" sz="2000" cap="none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F762-205E-7A4F-8572-51E0B42D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r>
              <a:rPr lang="ko-KR" altLang="en-US" dirty="0"/>
              <a:t>자연어 입력</a:t>
            </a:r>
            <a:r>
              <a:rPr lang="en-US" altLang="ko-KR" dirty="0"/>
              <a:t>(</a:t>
            </a:r>
            <a:r>
              <a:rPr lang="ko-KR" altLang="en-US" dirty="0"/>
              <a:t>문서 혹은 문장</a:t>
            </a:r>
            <a:r>
              <a:rPr lang="en-US" altLang="ko-KR" dirty="0"/>
              <a:t>)</a:t>
            </a:r>
            <a:r>
              <a:rPr lang="ko-KR" altLang="en-US" dirty="0"/>
              <a:t>을 받아 </a:t>
            </a:r>
            <a:r>
              <a:rPr lang="ko-KR" altLang="en-US" b="1" dirty="0"/>
              <a:t>각 </a:t>
            </a:r>
            <a:r>
              <a:rPr lang="ko-KR" altLang="en-US" b="1" dirty="0" err="1"/>
              <a:t>단어별로</a:t>
            </a:r>
            <a:r>
              <a:rPr lang="ko-KR" altLang="en-US" b="1" dirty="0"/>
              <a:t> 어떤 </a:t>
            </a:r>
            <a:r>
              <a:rPr lang="ko-KR" altLang="en-US" b="1" dirty="0" err="1"/>
              <a:t>개체명</a:t>
            </a:r>
            <a:r>
              <a:rPr lang="ko-KR" altLang="en-US" b="1" dirty="0"/>
              <a:t> 범주</a:t>
            </a:r>
            <a:r>
              <a:rPr lang="en-US" altLang="ko-KR" b="1" dirty="0"/>
              <a:t>(</a:t>
            </a:r>
            <a:r>
              <a:rPr lang="ko-KR" altLang="en-US" b="1" dirty="0" err="1"/>
              <a:t>기관명</a:t>
            </a:r>
            <a:r>
              <a:rPr lang="en-US" altLang="ko-KR" b="1" dirty="0"/>
              <a:t>,</a:t>
            </a:r>
            <a:r>
              <a:rPr lang="ko-KR" altLang="en-US" b="1" dirty="0"/>
              <a:t> 인명</a:t>
            </a:r>
            <a:r>
              <a:rPr lang="en-US" altLang="ko-KR" b="1" dirty="0"/>
              <a:t>,</a:t>
            </a:r>
            <a:r>
              <a:rPr lang="ko-KR" altLang="en-US" b="1" dirty="0"/>
              <a:t> 지명 등</a:t>
            </a:r>
            <a:r>
              <a:rPr lang="en-US" altLang="ko-KR" b="1" dirty="0"/>
              <a:t>)</a:t>
            </a:r>
            <a:r>
              <a:rPr lang="ko-KR" altLang="en-US" b="1" dirty="0"/>
              <a:t>에 속할지</a:t>
            </a:r>
            <a:r>
              <a:rPr lang="ko-KR" altLang="en-US" dirty="0"/>
              <a:t> 그 </a:t>
            </a:r>
            <a:r>
              <a:rPr lang="ko-KR" altLang="en-US" dirty="0" err="1"/>
              <a:t>확률값</a:t>
            </a:r>
            <a:r>
              <a:rPr lang="ko-KR" altLang="en-US" dirty="0"/>
              <a:t> 리턴</a:t>
            </a:r>
            <a:endParaRPr lang="en-US" altLang="ko-KR" dirty="0"/>
          </a:p>
          <a:p>
            <a:r>
              <a:rPr lang="ko-KR" altLang="en-US" dirty="0" err="1"/>
              <a:t>프리트레인</a:t>
            </a:r>
            <a:r>
              <a:rPr lang="ko-KR" altLang="en-US" dirty="0"/>
              <a:t> 마친 마스크 </a:t>
            </a:r>
            <a:r>
              <a:rPr lang="ko-KR" altLang="en-US" dirty="0" err="1"/>
              <a:t>언어모델</a:t>
            </a:r>
            <a:r>
              <a:rPr lang="ko-KR" altLang="en-US" dirty="0"/>
              <a:t> 위에 입력 문장 전체의 각 </a:t>
            </a:r>
            <a:r>
              <a:rPr lang="ko-KR" altLang="en-US" dirty="0" err="1"/>
              <a:t>단어별로</a:t>
            </a:r>
            <a:r>
              <a:rPr lang="ko-KR" altLang="en-US" dirty="0"/>
              <a:t> 작은 모듈을 각각 더 쌓아 </a:t>
            </a:r>
            <a:r>
              <a:rPr lang="ko-KR" altLang="en-US" dirty="0" err="1"/>
              <a:t>단어별로</a:t>
            </a:r>
            <a:r>
              <a:rPr lang="ko-KR" altLang="en-US" dirty="0"/>
              <a:t> </a:t>
            </a:r>
            <a:r>
              <a:rPr lang="ko-KR" altLang="en-US" dirty="0" err="1"/>
              <a:t>개체명</a:t>
            </a:r>
            <a:r>
              <a:rPr lang="ko-KR" altLang="en-US" dirty="0"/>
              <a:t> 범주 분류</a:t>
            </a:r>
            <a:endParaRPr lang="en-KR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AC0D4BAF-56C6-014C-B177-34C8E2A81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128897"/>
            <a:ext cx="4960443" cy="322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43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5E1A-A465-C34F-9C32-0A9A4D68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dirty="0"/>
              <a:t>Downstream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질의응답</a:t>
            </a:r>
            <a:br>
              <a:rPr lang="en-US" altLang="ko-KR" dirty="0"/>
            </a:br>
            <a:r>
              <a:rPr lang="en-US" altLang="ko-KR" dirty="0"/>
              <a:t>				      </a:t>
            </a:r>
            <a:r>
              <a:rPr lang="en-US" altLang="ko-KR" sz="2000" cap="none" dirty="0">
                <a:latin typeface="+mn-lt"/>
                <a:ea typeface="+mn-ea"/>
                <a:cs typeface="+mn-cs"/>
              </a:rPr>
              <a:t>(Question</a:t>
            </a:r>
            <a:r>
              <a:rPr lang="ko-KR" altLang="en-US" sz="2000" cap="none" dirty="0">
                <a:latin typeface="+mn-lt"/>
                <a:ea typeface="+mn-ea"/>
                <a:cs typeface="+mn-cs"/>
              </a:rPr>
              <a:t> </a:t>
            </a:r>
            <a:r>
              <a:rPr lang="en-US" altLang="ko-KR" sz="2000" cap="none" dirty="0">
                <a:latin typeface="+mn-lt"/>
                <a:ea typeface="+mn-ea"/>
                <a:cs typeface="+mn-cs"/>
              </a:rPr>
              <a:t>Answering)</a:t>
            </a:r>
            <a:endParaRPr lang="en-KR" sz="2000" cap="none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F762-205E-7A4F-8572-51E0B42D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자연어 입력</a:t>
            </a:r>
            <a:r>
              <a:rPr lang="en-US" altLang="ko-KR" dirty="0"/>
              <a:t>(</a:t>
            </a:r>
            <a:r>
              <a:rPr lang="ko-KR" altLang="en-US" dirty="0"/>
              <a:t>질문</a:t>
            </a:r>
            <a:r>
              <a:rPr lang="en-US" altLang="ko-KR" dirty="0"/>
              <a:t>,</a:t>
            </a:r>
            <a:r>
              <a:rPr lang="ko-KR" altLang="en-US" dirty="0"/>
              <a:t> 문서</a:t>
            </a:r>
            <a:r>
              <a:rPr lang="en-US" altLang="ko-KR" dirty="0"/>
              <a:t>)</a:t>
            </a:r>
            <a:r>
              <a:rPr lang="ko-KR" altLang="en-US" dirty="0"/>
              <a:t>을 받아 문서의 </a:t>
            </a:r>
            <a:r>
              <a:rPr lang="ko-KR" altLang="en-US" b="1" dirty="0"/>
              <a:t>각 단어가 정답의 시작인지 아닌지</a:t>
            </a:r>
            <a:r>
              <a:rPr lang="en-US" altLang="ko-KR" b="1" dirty="0"/>
              <a:t>,</a:t>
            </a:r>
            <a:r>
              <a:rPr lang="ko-KR" altLang="en-US" b="1" dirty="0"/>
              <a:t> 끝인지 </a:t>
            </a:r>
            <a:r>
              <a:rPr lang="ko-KR" altLang="en-US" b="1" dirty="0" err="1"/>
              <a:t>아닌지</a:t>
            </a:r>
            <a:r>
              <a:rPr lang="ko-KR" altLang="en-US" dirty="0" err="1"/>
              <a:t>와</a:t>
            </a:r>
            <a:r>
              <a:rPr lang="ko-KR" altLang="en-US" dirty="0"/>
              <a:t> 관련된 </a:t>
            </a:r>
            <a:r>
              <a:rPr lang="ko-KR" altLang="en-US" dirty="0" err="1"/>
              <a:t>확률값</a:t>
            </a:r>
            <a:r>
              <a:rPr lang="ko-KR" altLang="en-US" dirty="0"/>
              <a:t> 반환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 err="1"/>
              <a:t>프리트레인</a:t>
            </a:r>
            <a:r>
              <a:rPr lang="ko-KR" altLang="en-US" dirty="0"/>
              <a:t> 마친 마스크 </a:t>
            </a:r>
            <a:r>
              <a:rPr lang="ko-KR" altLang="en-US" dirty="0" err="1"/>
              <a:t>언어모델</a:t>
            </a:r>
            <a:r>
              <a:rPr lang="ko-KR" altLang="en-US" dirty="0"/>
              <a:t> 위에 문서의 각 </a:t>
            </a:r>
            <a:r>
              <a:rPr lang="ko-KR" altLang="en-US" dirty="0" err="1"/>
              <a:t>단어별로</a:t>
            </a:r>
            <a:r>
              <a:rPr lang="ko-KR" altLang="en-US" dirty="0"/>
              <a:t> 작은 모듈을 각각 더 쌓아 문서에 속한 </a:t>
            </a:r>
            <a:r>
              <a:rPr lang="ko-KR" altLang="en-US" dirty="0" err="1"/>
              <a:t>단어별로</a:t>
            </a:r>
            <a:r>
              <a:rPr lang="ko-KR" altLang="en-US" dirty="0"/>
              <a:t> 정답의 시작</a:t>
            </a:r>
            <a:r>
              <a:rPr lang="en-US" altLang="ko-KR" dirty="0"/>
              <a:t>/</a:t>
            </a:r>
            <a:r>
              <a:rPr lang="ko-KR" altLang="en-US" dirty="0"/>
              <a:t>끝을 분류하는 방식</a:t>
            </a:r>
            <a:endParaRPr lang="en-KR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C5175D9E-1FB3-F844-92F1-1D5C63E11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513331"/>
            <a:ext cx="4960443" cy="245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3247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5E1A-A465-C34F-9C32-0A9A4D68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dirty="0"/>
              <a:t>Downstream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질의 관련 문서 검색 모델</a:t>
            </a:r>
            <a:br>
              <a:rPr lang="en-US" altLang="ko-KR" dirty="0"/>
            </a:br>
            <a:r>
              <a:rPr lang="en-US" altLang="ko-KR" dirty="0"/>
              <a:t>				      </a:t>
            </a:r>
            <a:r>
              <a:rPr lang="en-US" altLang="ko-KR" sz="2000" cap="none" dirty="0">
                <a:latin typeface="+mn-lt"/>
                <a:ea typeface="+mn-ea"/>
                <a:cs typeface="+mn-cs"/>
              </a:rPr>
              <a:t>(Document Search)</a:t>
            </a:r>
            <a:endParaRPr lang="en-KR" sz="2000" cap="none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F762-205E-7A4F-8572-51E0B42D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dirty="0"/>
              <a:t>자연어 입력</a:t>
            </a:r>
            <a:r>
              <a:rPr lang="en-US" altLang="ko-KR" dirty="0"/>
              <a:t>(</a:t>
            </a:r>
            <a:r>
              <a:rPr lang="ko-KR" altLang="en-US" dirty="0"/>
              <a:t>질문</a:t>
            </a:r>
            <a:r>
              <a:rPr lang="en-US" altLang="ko-KR" dirty="0"/>
              <a:t>,</a:t>
            </a:r>
            <a:r>
              <a:rPr lang="ko-KR" altLang="en-US" dirty="0"/>
              <a:t> 문서</a:t>
            </a:r>
            <a:r>
              <a:rPr lang="en-US" altLang="ko-KR" dirty="0"/>
              <a:t>)</a:t>
            </a:r>
            <a:r>
              <a:rPr lang="ko-KR" altLang="en-US" dirty="0"/>
              <a:t>을 받아 </a:t>
            </a:r>
            <a:r>
              <a:rPr lang="ko-KR" altLang="en-US" b="1" dirty="0"/>
              <a:t>질문과 관련이 있는지 없는지</a:t>
            </a:r>
            <a:r>
              <a:rPr lang="ko-KR" altLang="en-US" dirty="0"/>
              <a:t> 관련된 </a:t>
            </a:r>
            <a:r>
              <a:rPr lang="ko-KR" altLang="en-US" dirty="0" err="1"/>
              <a:t>확률값</a:t>
            </a:r>
            <a:r>
              <a:rPr lang="ko-KR" altLang="en-US" dirty="0"/>
              <a:t> 출력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ko-KR" altLang="en-US" dirty="0"/>
              <a:t>프리트레인을 마친 </a:t>
            </a:r>
            <a:r>
              <a:rPr lang="en-US" altLang="ko-KR" dirty="0"/>
              <a:t>2</a:t>
            </a:r>
            <a:r>
              <a:rPr lang="ko-KR" altLang="en-US" dirty="0"/>
              <a:t>개의 마스크 </a:t>
            </a:r>
            <a:r>
              <a:rPr lang="ko-KR" altLang="en-US" dirty="0" err="1"/>
              <a:t>언어모델에</a:t>
            </a:r>
            <a:r>
              <a:rPr lang="ko-KR" altLang="en-US" dirty="0"/>
              <a:t> 질문과 문서를 각각 입력하고</a:t>
            </a:r>
            <a:r>
              <a:rPr lang="en-US" altLang="ko-KR" dirty="0"/>
              <a:t>,</a:t>
            </a:r>
            <a:r>
              <a:rPr lang="ko-KR" altLang="en-US" dirty="0"/>
              <a:t> 그 위에 작은 모듈 하나를 더 쌓아 질문과 문서가 관련성 있는지</a:t>
            </a:r>
            <a:r>
              <a:rPr lang="en-US" altLang="ko-KR" dirty="0"/>
              <a:t>/</a:t>
            </a:r>
            <a:r>
              <a:rPr lang="ko-KR" altLang="en-US" dirty="0"/>
              <a:t>없는지 분류하는 방식</a:t>
            </a:r>
            <a:endParaRPr lang="en-K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D24DCB2-A752-C243-A90B-3DD186CE8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680746"/>
            <a:ext cx="4960443" cy="2120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52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EABF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626CE871-43C1-574B-A0D9-737A7A38A6A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5744" y="643467"/>
            <a:ext cx="8253433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6E7762-D0F6-6346-8D70-E618D248AC57}"/>
              </a:ext>
            </a:extLst>
          </p:cNvPr>
          <p:cNvSpPr txBox="1"/>
          <p:nvPr/>
        </p:nvSpPr>
        <p:spPr>
          <a:xfrm>
            <a:off x="675789" y="695770"/>
            <a:ext cx="2896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목적 </a:t>
            </a:r>
            <a:r>
              <a:rPr lang="en-US" altLang="ko-KR" dirty="0"/>
              <a:t>Task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맞게 모델 학습</a:t>
            </a:r>
            <a:endParaRPr lang="en-US" altLang="ko-KR" dirty="0"/>
          </a:p>
          <a:p>
            <a:r>
              <a:rPr lang="en-US" altLang="ko-KR" dirty="0"/>
              <a:t>(BERT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  <a:r>
              <a:rPr lang="en-US" altLang="ko-KR" dirty="0"/>
              <a:t> 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24304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5E1A-A465-C34F-9C32-0A9A4D68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dirty="0"/>
              <a:t>Downstream</a:t>
            </a:r>
            <a:r>
              <a:rPr lang="ko-KR" altLang="en-US" dirty="0"/>
              <a:t> </a:t>
            </a:r>
            <a:r>
              <a:rPr lang="en-US" altLang="ko-KR" dirty="0"/>
              <a:t>task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문장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ko-KR" altLang="en-US" dirty="0"/>
              <a:t>      </a:t>
            </a:r>
            <a:r>
              <a:rPr lang="en-US" altLang="ko-KR" sz="2000" cap="none" dirty="0">
                <a:latin typeface="+mn-lt"/>
                <a:ea typeface="+mn-ea"/>
                <a:cs typeface="+mn-cs"/>
              </a:rPr>
              <a:t>(Sentence Generation)</a:t>
            </a:r>
            <a:endParaRPr lang="en-KR" sz="2000" cap="none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F762-205E-7A4F-8572-51E0B42D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700" dirty="0"/>
              <a:t>문장 생성 과제의 경우 다른 과제와 달리 </a:t>
            </a:r>
            <a:r>
              <a:rPr lang="ko-KR" altLang="en-US" sz="1700" b="1" dirty="0" err="1"/>
              <a:t>언어모델</a:t>
            </a:r>
            <a:r>
              <a:rPr lang="en-US" altLang="ko-KR" sz="1700" b="1" dirty="0"/>
              <a:t>(GPT </a:t>
            </a:r>
            <a:r>
              <a:rPr lang="ko-KR" altLang="en-US" sz="1700" b="1" dirty="0"/>
              <a:t>계열</a:t>
            </a:r>
            <a:r>
              <a:rPr lang="en-US" altLang="ko-KR" sz="1700" b="1" dirty="0"/>
              <a:t>)</a:t>
            </a:r>
            <a:r>
              <a:rPr lang="ko-KR" altLang="en-US" sz="1700" dirty="0"/>
              <a:t>이 마스크 언어모델보다 품질이 좋음</a:t>
            </a:r>
            <a:endParaRPr lang="en-US" altLang="ko-KR" sz="1700" dirty="0"/>
          </a:p>
          <a:p>
            <a:pPr>
              <a:lnSpc>
                <a:spcPct val="110000"/>
              </a:lnSpc>
            </a:pPr>
            <a:r>
              <a:rPr lang="ko-KR" altLang="en-US" sz="1700" dirty="0"/>
              <a:t>자연어 입력</a:t>
            </a:r>
            <a:r>
              <a:rPr lang="en-US" altLang="ko-KR" sz="1700" dirty="0"/>
              <a:t>(</a:t>
            </a:r>
            <a:r>
              <a:rPr lang="ko-KR" altLang="en-US" sz="1700" dirty="0"/>
              <a:t>문장</a:t>
            </a:r>
            <a:r>
              <a:rPr lang="en-US" altLang="ko-KR" sz="1700" dirty="0"/>
              <a:t>)</a:t>
            </a:r>
            <a:r>
              <a:rPr lang="ko-KR" altLang="en-US" sz="1700" dirty="0"/>
              <a:t>을 받아 어휘 전체에 대해 </a:t>
            </a:r>
            <a:r>
              <a:rPr lang="ko-KR" altLang="en-US" sz="1700" dirty="0" err="1"/>
              <a:t>확률값</a:t>
            </a:r>
            <a:r>
              <a:rPr lang="ko-KR" altLang="en-US" sz="1700" dirty="0"/>
              <a:t> 부여</a:t>
            </a:r>
            <a:endParaRPr lang="en-US" altLang="ko-KR" sz="1700" dirty="0"/>
          </a:p>
          <a:p>
            <a:pPr>
              <a:lnSpc>
                <a:spcPct val="110000"/>
              </a:lnSpc>
            </a:pPr>
            <a:r>
              <a:rPr lang="ko-KR" altLang="en-US" sz="1700" dirty="0" err="1"/>
              <a:t>확률값은</a:t>
            </a:r>
            <a:r>
              <a:rPr lang="ko-KR" altLang="en-US" sz="1700" dirty="0"/>
              <a:t> </a:t>
            </a:r>
            <a:r>
              <a:rPr lang="ko-KR" altLang="en-US" sz="1700" b="1" dirty="0"/>
              <a:t>입력에 대해 다음 단어로 적절한지</a:t>
            </a:r>
            <a:r>
              <a:rPr lang="ko-KR" altLang="en-US" sz="1700" dirty="0"/>
              <a:t>에 관련된 스코어</a:t>
            </a:r>
            <a:endParaRPr lang="en-US" altLang="ko-KR" sz="1700" dirty="0"/>
          </a:p>
          <a:p>
            <a:pPr>
              <a:lnSpc>
                <a:spcPct val="110000"/>
              </a:lnSpc>
            </a:pPr>
            <a:r>
              <a:rPr lang="ko-KR" altLang="en-US" sz="1700" dirty="0" err="1"/>
              <a:t>프리트레인</a:t>
            </a:r>
            <a:r>
              <a:rPr lang="ko-KR" altLang="en-US" sz="1700" dirty="0"/>
              <a:t> 마친 </a:t>
            </a:r>
            <a:r>
              <a:rPr lang="ko-KR" altLang="en-US" sz="1700" dirty="0" err="1"/>
              <a:t>언어모델을</a:t>
            </a:r>
            <a:r>
              <a:rPr lang="ko-KR" altLang="en-US" sz="1700" dirty="0"/>
              <a:t> 구조 변경 없이 그대로 사용해</a:t>
            </a:r>
            <a:r>
              <a:rPr lang="en-US" altLang="ko-KR" sz="1700" dirty="0"/>
              <a:t>,</a:t>
            </a:r>
            <a:r>
              <a:rPr lang="ko-KR" altLang="en-US" sz="1700" dirty="0"/>
              <a:t> 문맥에 이어지는 적절한 다음 단어를 분류하는 방식</a:t>
            </a:r>
            <a:endParaRPr lang="en-KR" sz="17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DE10E78F-8116-3D45-8E9C-84E3CFED9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3728" y="2015734"/>
            <a:ext cx="3641808" cy="34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penAI's GPT-2 | Building GPT-2 AI Text Generator in Python">
            <a:extLst>
              <a:ext uri="{FF2B5EF4-FFF2-40B4-BE49-F238E27FC236}">
                <a16:creationId xmlns:a16="http://schemas.microsoft.com/office/drawing/2014/main" id="{D76F1CCA-1429-284C-85BB-70137F921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29" y="5628327"/>
            <a:ext cx="3641808" cy="102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935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F386CBA-D2B4-E449-A738-8AE2FD0D2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23284" y="643467"/>
            <a:ext cx="434543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0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D77C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9235CC-2968-064B-8F09-5D25EC7D1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950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8D3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C3FE61-699A-CF4A-82A6-4F0C79ED44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3328" y="643467"/>
            <a:ext cx="1076534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638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425F723-9073-2A44-9C01-EE471DDF61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9936" y="643467"/>
            <a:ext cx="671212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6421CB-E0B6-8144-81C3-18AE11F482A2}"/>
              </a:ext>
            </a:extLst>
          </p:cNvPr>
          <p:cNvSpPr/>
          <p:nvPr/>
        </p:nvSpPr>
        <p:spPr>
          <a:xfrm>
            <a:off x="639477" y="5857943"/>
            <a:ext cx="5240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-apple-system"/>
              </a:rPr>
              <a:t>A taxonomy for transfer learning in NLP (</a:t>
            </a:r>
            <a:r>
              <a:rPr lang="en-US" dirty="0">
                <a:solidFill>
                  <a:srgbClr val="FFFFFF"/>
                </a:solidFill>
                <a:latin typeface="-apple-system"/>
                <a:hlinkClick r:id="rId4"/>
              </a:rPr>
              <a:t>Ruder, 2019</a:t>
            </a:r>
            <a:r>
              <a:rPr lang="en-US" dirty="0">
                <a:latin typeface="-apple-system"/>
              </a:rPr>
              <a:t>)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824692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5E1A-A465-C34F-9C32-0A9A4D68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다운스트림</a:t>
            </a:r>
            <a:r>
              <a:rPr lang="ko-KR" altLang="en-US" dirty="0"/>
              <a:t> 태스크 학습 방식</a:t>
            </a:r>
            <a:r>
              <a:rPr lang="en-US" altLang="ko-KR" dirty="0"/>
              <a:t>(1/3)</a:t>
            </a:r>
            <a:endParaRPr lang="en-KR" cap="none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F762-205E-7A4F-8572-51E0B42D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ko-KR" altLang="en-US" sz="1300" b="1" dirty="0" err="1"/>
              <a:t>파인튜닝</a:t>
            </a:r>
            <a:r>
              <a:rPr lang="en-US" altLang="ko-KR" sz="1300" b="1" dirty="0"/>
              <a:t>(</a:t>
            </a:r>
            <a:r>
              <a:rPr lang="en-US" sz="1300" b="1" dirty="0"/>
              <a:t>finetuning)</a:t>
            </a:r>
            <a:r>
              <a:rPr lang="en-US" sz="1300" dirty="0"/>
              <a:t> </a:t>
            </a:r>
          </a:p>
          <a:p>
            <a:pPr lvl="1">
              <a:lnSpc>
                <a:spcPct val="110000"/>
              </a:lnSpc>
            </a:pPr>
            <a:r>
              <a:rPr lang="ko-KR" altLang="en-US" sz="1300" dirty="0"/>
              <a:t>사전 학습 모델</a:t>
            </a:r>
            <a:r>
              <a:rPr lang="en-US" altLang="ko-KR" sz="1300" dirty="0"/>
              <a:t>(language representations)</a:t>
            </a:r>
            <a:r>
              <a:rPr lang="ko-KR" altLang="en-US" sz="1300" dirty="0"/>
              <a:t>을 기반으로 새로운 목적을 위해 이미 학습된 </a:t>
            </a:r>
            <a:r>
              <a:rPr lang="en-US" altLang="ko-KR" sz="1300" dirty="0"/>
              <a:t>Weight</a:t>
            </a:r>
            <a:r>
              <a:rPr lang="ko-KR" altLang="en-US" sz="1300" dirty="0"/>
              <a:t>나 </a:t>
            </a:r>
            <a:r>
              <a:rPr lang="en-US" altLang="ko-KR" sz="1300" dirty="0"/>
              <a:t>Bias</a:t>
            </a:r>
            <a:r>
              <a:rPr lang="ko-KR" altLang="en-US" sz="1300" dirty="0" err="1"/>
              <a:t>를</a:t>
            </a:r>
            <a:r>
              <a:rPr lang="ko-KR" altLang="en-US" sz="1300" dirty="0"/>
              <a:t> 미세하게 조정하는 과정</a:t>
            </a:r>
            <a:endParaRPr lang="en-US" altLang="ko-KR" sz="1300" dirty="0"/>
          </a:p>
          <a:p>
            <a:pPr lvl="1">
              <a:lnSpc>
                <a:spcPct val="110000"/>
              </a:lnSpc>
            </a:pPr>
            <a:r>
              <a:rPr lang="ko-KR" altLang="en-US" sz="1300" dirty="0"/>
              <a:t>짧게</a:t>
            </a:r>
            <a:r>
              <a:rPr lang="en-US" altLang="ko-KR" sz="1300" dirty="0"/>
              <a:t>,</a:t>
            </a:r>
            <a:r>
              <a:rPr lang="ko-KR" altLang="en-US" sz="1300" dirty="0"/>
              <a:t> 다른 과제 수행 목적으로 </a:t>
            </a:r>
            <a:r>
              <a:rPr lang="ko-KR" altLang="en-US" sz="1300" dirty="0" err="1"/>
              <a:t>파라미터</a:t>
            </a:r>
            <a:r>
              <a:rPr lang="ko-KR" altLang="en-US" sz="1300" dirty="0"/>
              <a:t> 재조정을 위한 추가 훈련 과정 </a:t>
            </a:r>
            <a:endParaRPr lang="en-US" altLang="ko-KR" sz="1300" dirty="0"/>
          </a:p>
          <a:p>
            <a:pPr lvl="1">
              <a:lnSpc>
                <a:spcPct val="110000"/>
              </a:lnSpc>
            </a:pPr>
            <a:r>
              <a:rPr lang="ko-KR" altLang="en-US" sz="1300" dirty="0"/>
              <a:t>특징</a:t>
            </a:r>
            <a:endParaRPr lang="en-US" altLang="ko-KR" sz="1300" dirty="0"/>
          </a:p>
          <a:p>
            <a:pPr lvl="2">
              <a:lnSpc>
                <a:spcPct val="110000"/>
              </a:lnSpc>
            </a:pPr>
            <a:r>
              <a:rPr lang="ko-KR" altLang="en-US" sz="1300" dirty="0" err="1"/>
              <a:t>다운스트림</a:t>
            </a:r>
            <a:r>
              <a:rPr lang="ko-KR" altLang="en-US" sz="1300" dirty="0"/>
              <a:t> 태스크에 해당하는 데이터 전체 사용 </a:t>
            </a:r>
            <a:endParaRPr lang="en-US" altLang="ko-KR" sz="1300" dirty="0"/>
          </a:p>
          <a:p>
            <a:pPr lvl="2">
              <a:lnSpc>
                <a:spcPct val="110000"/>
              </a:lnSpc>
            </a:pPr>
            <a:r>
              <a:rPr lang="ko-KR" altLang="en-US" sz="1300" dirty="0"/>
              <a:t>모델 전체를 </a:t>
            </a:r>
            <a:r>
              <a:rPr lang="ko-KR" altLang="en-US" sz="1300" dirty="0" err="1"/>
              <a:t>다운스트림</a:t>
            </a:r>
            <a:r>
              <a:rPr lang="ko-KR" altLang="en-US" sz="1300" dirty="0"/>
              <a:t> 데이터에 맞게 업데이트</a:t>
            </a: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en-US" altLang="ko-KR" sz="1300" dirty="0" err="1"/>
              <a:t>OpenAI</a:t>
            </a:r>
            <a:r>
              <a:rPr lang="en-US" altLang="ko-KR" sz="1300" dirty="0"/>
              <a:t> GPT, </a:t>
            </a:r>
            <a:r>
              <a:rPr lang="en-US" altLang="ko-KR" sz="1300" dirty="0" err="1"/>
              <a:t>ELMo</a:t>
            </a:r>
            <a:r>
              <a:rPr lang="en-US" altLang="ko-KR" sz="1300" dirty="0"/>
              <a:t>, BERT </a:t>
            </a:r>
            <a:r>
              <a:rPr lang="ko-KR" altLang="en-US" sz="1300" dirty="0"/>
              <a:t>가 대표적</a:t>
            </a:r>
            <a:endParaRPr lang="en-US" altLang="ko-KR" sz="1300" dirty="0"/>
          </a:p>
          <a:p>
            <a:pPr>
              <a:lnSpc>
                <a:spcPct val="110000"/>
              </a:lnSpc>
            </a:pPr>
            <a:r>
              <a:rPr lang="ko-KR" altLang="en-US" sz="1300" dirty="0"/>
              <a:t>해당 모델과 유사한 문제를 해결하는데 효율적</a:t>
            </a:r>
            <a:endParaRPr lang="en-US" altLang="ko-KR" sz="1300" dirty="0"/>
          </a:p>
        </p:txBody>
      </p:sp>
      <p:pic>
        <p:nvPicPr>
          <p:cNvPr id="19458" name="Picture 2" descr="Pre-trained Language Models: Simplified | by Prakhar Ganesh | Towards Data  Science">
            <a:extLst>
              <a:ext uri="{FF2B5EF4-FFF2-40B4-BE49-F238E27FC236}">
                <a16:creationId xmlns:a16="http://schemas.microsoft.com/office/drawing/2014/main" id="{824F2967-CD3A-FE48-8998-0A9D2A4D9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1" y="2972172"/>
            <a:ext cx="4960443" cy="153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4056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5E1A-A465-C34F-9C32-0A9A4D68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다운스트림</a:t>
            </a:r>
            <a:r>
              <a:rPr lang="ko-KR" altLang="en-US" dirty="0"/>
              <a:t> 태스크 학습 방식</a:t>
            </a:r>
            <a:r>
              <a:rPr lang="en-US" altLang="ko-KR" dirty="0"/>
              <a:t>(2/3)</a:t>
            </a:r>
            <a:endParaRPr lang="en-KR" cap="none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F762-205E-7A4F-8572-51E0B42D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15734"/>
            <a:ext cx="6902007" cy="345061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1" dirty="0" err="1"/>
              <a:t>제로샷러닝</a:t>
            </a:r>
            <a:r>
              <a:rPr lang="en-US" altLang="ko-KR" b="1" dirty="0"/>
              <a:t>(</a:t>
            </a:r>
            <a:r>
              <a:rPr lang="en-US" b="1" dirty="0"/>
              <a:t>zero-shot learning)</a:t>
            </a:r>
            <a:r>
              <a:rPr lang="en-US" dirty="0"/>
              <a:t> </a:t>
            </a:r>
          </a:p>
          <a:p>
            <a:pPr lvl="1"/>
            <a:r>
              <a:rPr lang="ko-KR" altLang="en-US" dirty="0"/>
              <a:t>대상에 대한 직접적인 학습 데이터 없이 대상을 판별</a:t>
            </a:r>
            <a:r>
              <a:rPr lang="en-US" altLang="ko-KR" dirty="0"/>
              <a:t>·</a:t>
            </a:r>
            <a:r>
              <a:rPr lang="ko-KR" altLang="en-US" dirty="0"/>
              <a:t>분류</a:t>
            </a:r>
          </a:p>
          <a:p>
            <a:pPr lvl="1"/>
            <a:r>
              <a:rPr lang="en-US" altLang="ko-KR" dirty="0"/>
              <a:t>2008</a:t>
            </a:r>
            <a:r>
              <a:rPr lang="ko-KR" altLang="en-US" dirty="0"/>
              <a:t>년 </a:t>
            </a:r>
            <a:r>
              <a:rPr lang="en-US" altLang="ko-KR" dirty="0"/>
              <a:t>AAAI </a:t>
            </a:r>
            <a:r>
              <a:rPr lang="ko-KR" altLang="en-US" dirty="0"/>
              <a:t>컨퍼런스에서 처음 등장한 용어</a:t>
            </a:r>
            <a:endParaRPr lang="en-US" altLang="ko-KR" dirty="0"/>
          </a:p>
          <a:p>
            <a:pPr lvl="1"/>
            <a:r>
              <a:rPr lang="ko-KR" altLang="en-US" dirty="0"/>
              <a:t>훈련 데이터가 거의 또는 전혀 없어도 유용한 패턴 인식을 가능하게 하는 것이 목표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특징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 err="1">
                <a:solidFill>
                  <a:srgbClr val="FF0000"/>
                </a:solidFill>
              </a:rPr>
              <a:t>다운스트림</a:t>
            </a:r>
            <a:r>
              <a:rPr lang="ko-KR" altLang="en-US" dirty="0">
                <a:solidFill>
                  <a:srgbClr val="FF0000"/>
                </a:solidFill>
              </a:rPr>
              <a:t> 태스크 데이터를 전혀 사용하지 않음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모델이 바로 </a:t>
            </a:r>
            <a:r>
              <a:rPr lang="ko-KR" altLang="en-US" dirty="0" err="1">
                <a:solidFill>
                  <a:srgbClr val="FF0000"/>
                </a:solidFill>
              </a:rPr>
              <a:t>다운스트림</a:t>
            </a:r>
            <a:r>
              <a:rPr lang="ko-KR" altLang="en-US" dirty="0">
                <a:solidFill>
                  <a:srgbClr val="FF0000"/>
                </a:solidFill>
              </a:rPr>
              <a:t> 태스크를 수행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자연어 처리에서 개발된 주요 기술적 방향은 분류될 문서의 의미적 공간과 동일한 의미적 공간에서 레이블을 나타내는 </a:t>
            </a:r>
            <a:r>
              <a:rPr lang="en-US" altLang="ko-KR" b="1" dirty="0">
                <a:highlight>
                  <a:srgbClr val="FFFF00"/>
                </a:highlight>
              </a:rPr>
              <a:t>"</a:t>
            </a:r>
            <a:r>
              <a:rPr lang="ko-KR" altLang="en-US" b="1" dirty="0">
                <a:highlight>
                  <a:srgbClr val="FFFF00"/>
                </a:highlight>
              </a:rPr>
              <a:t>라벨</a:t>
            </a:r>
            <a:r>
              <a:rPr lang="en-US" altLang="ko-KR" b="1" dirty="0">
                <a:highlight>
                  <a:srgbClr val="FFFF00"/>
                </a:highlight>
              </a:rPr>
              <a:t>(</a:t>
            </a:r>
            <a:r>
              <a:rPr lang="ko-KR" altLang="en-US" b="1" dirty="0">
                <a:highlight>
                  <a:srgbClr val="FFFF00"/>
                </a:highlight>
              </a:rPr>
              <a:t>범주</a:t>
            </a:r>
            <a:r>
              <a:rPr lang="en-US" altLang="ko-KR" b="1" dirty="0">
                <a:highlight>
                  <a:srgbClr val="FFFF00"/>
                </a:highlight>
              </a:rPr>
              <a:t>;category)</a:t>
            </a:r>
            <a:r>
              <a:rPr lang="ko-KR" altLang="en-US" b="1" dirty="0">
                <a:highlight>
                  <a:srgbClr val="FFFF00"/>
                </a:highlight>
              </a:rPr>
              <a:t> 이해</a:t>
            </a:r>
            <a:r>
              <a:rPr lang="en-US" altLang="ko-KR" b="1" dirty="0">
                <a:highlight>
                  <a:srgbClr val="FFFF00"/>
                </a:highlight>
              </a:rPr>
              <a:t>" </a:t>
            </a:r>
            <a:r>
              <a:rPr lang="ko-KR" altLang="en-US" b="1" dirty="0">
                <a:highlight>
                  <a:srgbClr val="FFFF00"/>
                </a:highlight>
              </a:rPr>
              <a:t>기능을 기반으로 함</a:t>
            </a:r>
            <a:endParaRPr lang="en-US" altLang="ko-KR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46391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F5E1A-A465-C34F-9C32-0A9A4D68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다운스트림</a:t>
            </a:r>
            <a:r>
              <a:rPr lang="ko-KR" altLang="en-US" dirty="0"/>
              <a:t> 태스크 학습 방식</a:t>
            </a:r>
            <a:r>
              <a:rPr lang="en-US" altLang="ko-KR" dirty="0"/>
              <a:t>(3/3)</a:t>
            </a:r>
            <a:endParaRPr lang="en-KR" cap="none" dirty="0"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F762-205E-7A4F-8572-51E0B42D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2015734"/>
            <a:ext cx="6902007" cy="345061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b="1" dirty="0" err="1"/>
              <a:t>퓨샷러닝</a:t>
            </a:r>
            <a:r>
              <a:rPr lang="en-US" altLang="ko-KR" b="1" dirty="0"/>
              <a:t>(</a:t>
            </a:r>
            <a:r>
              <a:rPr lang="en-US" b="1" dirty="0"/>
              <a:t>few-shot learning)</a:t>
            </a:r>
            <a:r>
              <a:rPr lang="en-US" dirty="0"/>
              <a:t> </a:t>
            </a:r>
          </a:p>
          <a:p>
            <a:pPr lvl="1"/>
            <a:r>
              <a:rPr lang="ko-KR" altLang="en-US" dirty="0"/>
              <a:t>대량의 학습 데이터가 없는 상태에서 소량의 데이터만으로 효과적으로 학습하는데 주안점을 둔 학습 방식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특징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 err="1">
                <a:solidFill>
                  <a:srgbClr val="FF0000"/>
                </a:solidFill>
              </a:rPr>
              <a:t>다운스트림</a:t>
            </a:r>
            <a:r>
              <a:rPr lang="ko-KR" altLang="en-US" dirty="0">
                <a:solidFill>
                  <a:srgbClr val="FF0000"/>
                </a:solidFill>
              </a:rPr>
              <a:t> 태스크 데이터를 몇 건만 사용</a:t>
            </a:r>
            <a:endParaRPr lang="en-US" altLang="ko-KR" dirty="0">
              <a:solidFill>
                <a:srgbClr val="FF0000"/>
              </a:solidFill>
            </a:endParaRPr>
          </a:p>
          <a:p>
            <a:pPr lvl="2"/>
            <a:r>
              <a:rPr lang="ko-KR" altLang="en-US" dirty="0">
                <a:solidFill>
                  <a:srgbClr val="FF0000"/>
                </a:solidFill>
              </a:rPr>
              <a:t>모델 전체를 몇 건의 데이터에 맞게 업데이트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왜 등장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기존 학습 방법의 문제점 극복 취지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방대한 데이터 필요</a:t>
            </a:r>
          </a:p>
          <a:p>
            <a:pPr lvl="2"/>
            <a:r>
              <a:rPr lang="ko-KR" altLang="en-US" dirty="0"/>
              <a:t>방대한 데이터의 </a:t>
            </a:r>
            <a:r>
              <a:rPr lang="ko-KR" altLang="en-US" dirty="0" err="1"/>
              <a:t>라벨링</a:t>
            </a:r>
            <a:r>
              <a:rPr lang="ko-KR" altLang="en-US" dirty="0"/>
              <a:t> 작업 필요</a:t>
            </a:r>
            <a:endParaRPr lang="en-US" altLang="ko-KR" dirty="0"/>
          </a:p>
          <a:p>
            <a:pPr lvl="2"/>
            <a:r>
              <a:rPr lang="ko-KR" altLang="en-US" dirty="0"/>
              <a:t>학습을 위한 대량의 컴퓨팅 리소스 필요</a:t>
            </a:r>
            <a:endParaRPr lang="en-US" altLang="ko-KR" dirty="0"/>
          </a:p>
          <a:p>
            <a:pPr lvl="1"/>
            <a:r>
              <a:rPr lang="ko-KR" altLang="en-US" dirty="0" err="1"/>
              <a:t>에피소딕</a:t>
            </a:r>
            <a:r>
              <a:rPr lang="ko-KR" altLang="en-US" dirty="0"/>
              <a:t> 훈련</a:t>
            </a:r>
            <a:r>
              <a:rPr lang="en-US" altLang="ko-KR" dirty="0"/>
              <a:t>(episodic training)</a:t>
            </a:r>
            <a:r>
              <a:rPr lang="ko-KR" altLang="en-US" dirty="0"/>
              <a:t> 방식으로 </a:t>
            </a:r>
            <a:r>
              <a:rPr lang="en-US" altLang="ko-KR" dirty="0"/>
              <a:t>‘</a:t>
            </a:r>
            <a:r>
              <a:rPr lang="ko-KR" altLang="en-US" dirty="0"/>
              <a:t>메타 러닝</a:t>
            </a:r>
            <a:r>
              <a:rPr lang="en-US" altLang="ko-KR" dirty="0"/>
              <a:t>’</a:t>
            </a:r>
            <a:r>
              <a:rPr lang="ko-KR" altLang="en-US" dirty="0"/>
              <a:t> 시도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56EFB4-7111-0340-A650-F6D7DF2D5B22}"/>
              </a:ext>
            </a:extLst>
          </p:cNvPr>
          <p:cNvSpPr txBox="1"/>
          <p:nvPr/>
        </p:nvSpPr>
        <p:spPr>
          <a:xfrm>
            <a:off x="7423688" y="3429000"/>
            <a:ext cx="4138047" cy="10156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기계가 인간처럼 소량의 데이터</a:t>
            </a:r>
            <a:r>
              <a:rPr lang="en-US" altLang="ko-KR" sz="2000" dirty="0"/>
              <a:t>(few-shot)</a:t>
            </a:r>
            <a:r>
              <a:rPr lang="ko-KR" altLang="en-US" sz="2000" dirty="0"/>
              <a:t>만으로도 놀라운 학습 능력을 갖출 수는 없을까</a:t>
            </a:r>
            <a:r>
              <a:rPr lang="en-US" altLang="ko-KR" sz="2000" dirty="0"/>
              <a:t>?</a:t>
            </a:r>
            <a:endParaRPr lang="en-KR" sz="2000" dirty="0"/>
          </a:p>
        </p:txBody>
      </p:sp>
    </p:spTree>
    <p:extLst>
      <p:ext uri="{BB962C8B-B14F-4D97-AF65-F5344CB8AC3E}">
        <p14:creationId xmlns:p14="http://schemas.microsoft.com/office/powerpoint/2010/main" val="2740954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2684-E0BE-3841-B16C-55501B181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끝으로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Pretrain</a:t>
            </a:r>
            <a:r>
              <a:rPr lang="ko-KR" altLang="en-US" dirty="0"/>
              <a:t>된 언어 모델의 단점</a:t>
            </a:r>
            <a:r>
              <a:rPr lang="en-US" altLang="ko-KR" dirty="0"/>
              <a:t>/</a:t>
            </a:r>
            <a:r>
              <a:rPr lang="ko-KR" altLang="en-US" dirty="0"/>
              <a:t>한계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14A12-975C-0142-BD22-6B5F7C7A2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b="1" dirty="0"/>
              <a:t>취약 영역</a:t>
            </a:r>
            <a:endParaRPr lang="en-US" altLang="ko-KR" b="1" dirty="0"/>
          </a:p>
          <a:p>
            <a:pPr lvl="1"/>
            <a:r>
              <a:rPr lang="ko-KR" altLang="en-US" dirty="0"/>
              <a:t>정교한 언어 과제</a:t>
            </a:r>
            <a:r>
              <a:rPr lang="en-US" altLang="ko-KR" dirty="0"/>
              <a:t>(fine-grained linguistic tasks)</a:t>
            </a:r>
          </a:p>
          <a:p>
            <a:pPr lvl="1"/>
            <a:r>
              <a:rPr lang="ko-KR" altLang="en-US" dirty="0"/>
              <a:t>위계 기반 </a:t>
            </a:r>
            <a:r>
              <a:rPr lang="ko-KR" altLang="en-US" dirty="0" err="1"/>
              <a:t>문장구성</a:t>
            </a:r>
            <a:r>
              <a:rPr lang="ko-KR" altLang="en-US" dirty="0"/>
              <a:t> 추론</a:t>
            </a:r>
            <a:r>
              <a:rPr lang="en-US" altLang="ko-KR" dirty="0"/>
              <a:t>(hierarchical syntactic reasoning)</a:t>
            </a:r>
          </a:p>
          <a:p>
            <a:pPr lvl="1"/>
            <a:r>
              <a:rPr lang="ko-KR" altLang="en-US" dirty="0"/>
              <a:t>인간의 기본 상식</a:t>
            </a:r>
            <a:r>
              <a:rPr lang="en-US" altLang="ko-KR" dirty="0"/>
              <a:t>(common sense)</a:t>
            </a:r>
          </a:p>
          <a:p>
            <a:r>
              <a:rPr lang="ko-KR" altLang="en-US" dirty="0"/>
              <a:t>언어 모델링이 통사</a:t>
            </a:r>
            <a:r>
              <a:rPr lang="en-US" altLang="ko-KR" dirty="0"/>
              <a:t>(syntax;</a:t>
            </a:r>
            <a:r>
              <a:rPr lang="ko-KR" altLang="en-US" dirty="0"/>
              <a:t>단어나 구의 배열</a:t>
            </a:r>
            <a:r>
              <a:rPr lang="en-US" altLang="ko-KR" dirty="0"/>
              <a:t>)</a:t>
            </a:r>
            <a:r>
              <a:rPr lang="ko-KR" altLang="en-US" dirty="0"/>
              <a:t> 및 단어 등장 빈도</a:t>
            </a:r>
            <a:r>
              <a:rPr lang="en-US" altLang="ko-KR" dirty="0"/>
              <a:t>(word co-occurrences)</a:t>
            </a:r>
            <a:r>
              <a:rPr lang="ko-KR" altLang="en-US" dirty="0"/>
              <a:t>에 의존하고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언어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자체의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의미나 더 넓은 관점의 맥락 이해에는 부족</a:t>
            </a:r>
            <a:r>
              <a:rPr lang="ko-KR" altLang="en-US" dirty="0"/>
              <a:t>한 것이 사실 </a:t>
            </a:r>
            <a:endParaRPr lang="en-US" altLang="ko-KR" dirty="0"/>
          </a:p>
          <a:p>
            <a:pPr lvl="1"/>
            <a:r>
              <a:rPr lang="ko-KR" altLang="en-US" dirty="0"/>
              <a:t>인간처럼 언어를 </a:t>
            </a:r>
            <a:r>
              <a:rPr lang="ko-KR" altLang="en-US" dirty="0" err="1"/>
              <a:t>이해했다기</a:t>
            </a:r>
            <a:r>
              <a:rPr lang="ko-KR" altLang="en-US" dirty="0"/>
              <a:t> 보다는 언어를 </a:t>
            </a:r>
            <a:r>
              <a:rPr lang="ko-KR" altLang="en-US" dirty="0">
                <a:highlight>
                  <a:srgbClr val="FFFF00"/>
                </a:highlight>
              </a:rPr>
              <a:t>분포 가설</a:t>
            </a:r>
            <a:r>
              <a:rPr lang="en-US" altLang="ko-KR" dirty="0">
                <a:highlight>
                  <a:srgbClr val="FFFF00"/>
                </a:highlight>
              </a:rPr>
              <a:t>(distributional hypothesis)</a:t>
            </a:r>
            <a:r>
              <a:rPr lang="ko-KR" altLang="en-US" dirty="0"/>
              <a:t>과 확률적 계산에 따라 언어를 따라하고 추론하는 것에 불과</a:t>
            </a:r>
            <a:endParaRPr lang="en-US" altLang="ko-KR" dirty="0"/>
          </a:p>
          <a:p>
            <a:r>
              <a:rPr lang="ko-KR" altLang="en-US" dirty="0"/>
              <a:t>인간 언어를 온전히 이해하는 방식을 위해서는 </a:t>
            </a:r>
            <a:br>
              <a:rPr lang="en-US" altLang="ko-KR" dirty="0"/>
            </a:b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언어 모델과 언어 지식체계의 구조화</a:t>
            </a:r>
            <a:r>
              <a:rPr lang="ko-KR" altLang="en-US" dirty="0"/>
              <a:t> 및 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멀티 </a:t>
            </a:r>
            <a:r>
              <a:rPr lang="ko-KR" altLang="en-US" dirty="0" err="1">
                <a:solidFill>
                  <a:srgbClr val="FF0000"/>
                </a:solidFill>
              </a:rPr>
              <a:t>모달</a:t>
            </a:r>
            <a:r>
              <a:rPr lang="ko-KR" altLang="en-US" dirty="0">
                <a:solidFill>
                  <a:srgbClr val="FF0000"/>
                </a:solidFill>
              </a:rPr>
              <a:t> 접근법</a:t>
            </a:r>
            <a:r>
              <a:rPr lang="en-US" altLang="ko-KR" dirty="0">
                <a:solidFill>
                  <a:srgbClr val="FF0000"/>
                </a:solidFill>
              </a:rPr>
              <a:t>(Multiple modalities)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296910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E82CF-3648-6E49-BA43-052EA707D332}"/>
              </a:ext>
            </a:extLst>
          </p:cNvPr>
          <p:cNvSpPr txBox="1"/>
          <p:nvPr/>
        </p:nvSpPr>
        <p:spPr>
          <a:xfrm>
            <a:off x="3975868" y="2659559"/>
            <a:ext cx="4240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400" dirty="0"/>
              <a:t>End of Document</a:t>
            </a:r>
          </a:p>
        </p:txBody>
      </p:sp>
    </p:spTree>
    <p:extLst>
      <p:ext uri="{BB962C8B-B14F-4D97-AF65-F5344CB8AC3E}">
        <p14:creationId xmlns:p14="http://schemas.microsoft.com/office/powerpoint/2010/main" val="2009656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B8C0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E06865-3CD7-5C40-A308-2EFB38179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939" y="643467"/>
            <a:ext cx="990412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8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A4E5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5CE055-B198-3145-9B00-3CCC13347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5853" y="643467"/>
            <a:ext cx="98602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503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63F692-9169-F440-B934-6507A3E3D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7019" y="643467"/>
            <a:ext cx="10037961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54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026DAB-F3C8-9140-9007-34F4E39442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8266" y="643467"/>
            <a:ext cx="1017546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89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47AA09-557D-1849-A63F-C9ECBE100C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08266" y="643467"/>
            <a:ext cx="1017546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4052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7043</TotalTime>
  <Words>1164</Words>
  <Application>Microsoft Macintosh PowerPoint</Application>
  <PresentationFormat>Widescreen</PresentationFormat>
  <Paragraphs>113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-apple-system</vt:lpstr>
      <vt:lpstr>Malgun Gothic</vt:lpstr>
      <vt:lpstr>Arial</vt:lpstr>
      <vt:lpstr>Calibri</vt:lpstr>
      <vt:lpstr>Gill Sans MT</vt:lpstr>
      <vt:lpstr>Gallery</vt:lpstr>
      <vt:lpstr>[NLP Study – Chapter 18]  Transfer Learning for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Transfer Learning</vt:lpstr>
      <vt:lpstr>PowerPoint Presentation</vt:lpstr>
      <vt:lpstr>Transfer Learning</vt:lpstr>
      <vt:lpstr>PowerPoint Presentation</vt:lpstr>
      <vt:lpstr>Upstream task</vt:lpstr>
      <vt:lpstr>Upstream task</vt:lpstr>
      <vt:lpstr>Upstream task</vt:lpstr>
      <vt:lpstr>사전학습 모델 구조 비교 (BERT, GPT, EMLo)</vt:lpstr>
      <vt:lpstr>단순히 보면,  모두가 분류 과제 수행 모델</vt:lpstr>
      <vt:lpstr>Downstream task</vt:lpstr>
      <vt:lpstr>Downstream task &gt; 문서 분류           (Document Classification)</vt:lpstr>
      <vt:lpstr>PowerPoint Presentation</vt:lpstr>
      <vt:lpstr>Downstream task &gt; 개체명 인식          (NER: Named Entity Recognition)</vt:lpstr>
      <vt:lpstr>Downstream task &gt; 질의응답           (Question Answering)</vt:lpstr>
      <vt:lpstr>Downstream task &gt; 질의 관련 문서 검색 모델           (Document Search)</vt:lpstr>
      <vt:lpstr>PowerPoint Presentation</vt:lpstr>
      <vt:lpstr>Downstream task &gt; 문장 생성           (Sentence Generation)</vt:lpstr>
      <vt:lpstr>PowerPoint Presentation</vt:lpstr>
      <vt:lpstr>PowerPoint Presentation</vt:lpstr>
      <vt:lpstr>PowerPoint Presentation</vt:lpstr>
      <vt:lpstr>다운스트림 태스크 학습 방식(1/3)</vt:lpstr>
      <vt:lpstr>다운스트림 태스크 학습 방식(2/3)</vt:lpstr>
      <vt:lpstr>다운스트림 태스크 학습 방식(3/3)</vt:lpstr>
      <vt:lpstr>끝으로, Pretrain된 언어 모델의 단점/한계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[NLP with pytorch – chapter 7]  Sequence Modeling</dc:title>
  <dc:creator>노 동명</dc:creator>
  <cp:lastModifiedBy>노 동명</cp:lastModifiedBy>
  <cp:revision>56</cp:revision>
  <dcterms:created xsi:type="dcterms:W3CDTF">2021-01-29T22:38:09Z</dcterms:created>
  <dcterms:modified xsi:type="dcterms:W3CDTF">2021-04-16T13:47:00Z</dcterms:modified>
</cp:coreProperties>
</file>